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11303000" cx="20104100"/>
  <p:notesSz cx="20104100" cy="11303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0" roundtripDataSignature="AMtx7mhQAtHVFULAbZmmSkyxTwpbxTvM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536A3E8-C930-4C96-8108-D978AECEB5C8}">
  <a:tblStyle styleId="{2536A3E8-C930-4C96-8108-D978AECEB5C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" name="Google Shape;3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707fdac00_0_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Шаблон, который можно использовать при необходимости</a:t>
            </a:r>
            <a:endParaRPr/>
          </a:p>
        </p:txBody>
      </p:sp>
      <p:sp>
        <p:nvSpPr>
          <p:cNvPr id="240" name="Google Shape;240;g25707fdac00_0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5740efa231_0_4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Шаблон, который можно использовать при необходимости</a:t>
            </a:r>
            <a:endParaRPr/>
          </a:p>
        </p:txBody>
      </p:sp>
      <p:sp>
        <p:nvSpPr>
          <p:cNvPr id="280" name="Google Shape;280;g25740efa231_0_4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257170c128f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" name="Google Shape;42;g257170c128f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5740efa231_0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Шаблон, который можно использовать при необходимости</a:t>
            </a:r>
            <a:endParaRPr/>
          </a:p>
        </p:txBody>
      </p:sp>
      <p:sp>
        <p:nvSpPr>
          <p:cNvPr id="62" name="Google Shape;62;g25740efa231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5740efa231_0_1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Шаблон, который можно использовать при необходимости</a:t>
            </a:r>
            <a:endParaRPr/>
          </a:p>
        </p:txBody>
      </p:sp>
      <p:sp>
        <p:nvSpPr>
          <p:cNvPr id="73" name="Google Shape;73;g25740efa231_0_1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5740efa231_0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Шаблон, который можно использовать при необходимости</a:t>
            </a:r>
            <a:endParaRPr/>
          </a:p>
        </p:txBody>
      </p:sp>
      <p:sp>
        <p:nvSpPr>
          <p:cNvPr id="86" name="Google Shape;86;g25740efa231_0_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707fdac00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g25707fdac00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740efa231_0_2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25740efa231_0_2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740efa231_0_4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25740efa231_0_4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" showMasterSp="0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6"/>
          <p:cNvSpPr txBox="1"/>
          <p:nvPr>
            <p:ph type="title"/>
          </p:nvPr>
        </p:nvSpPr>
        <p:spPr>
          <a:xfrm>
            <a:off x="1735784" y="510844"/>
            <a:ext cx="16632529" cy="2266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16"/>
          <p:cNvSpPr txBox="1"/>
          <p:nvPr>
            <p:ph idx="1" type="body"/>
          </p:nvPr>
        </p:nvSpPr>
        <p:spPr>
          <a:xfrm>
            <a:off x="1448315" y="3746348"/>
            <a:ext cx="17207469" cy="3156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2" type="sldNum"/>
          </p:nvPr>
        </p:nvSpPr>
        <p:spPr>
          <a:xfrm>
            <a:off x="19098896" y="10517695"/>
            <a:ext cx="430886" cy="458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0" showMasterSp="0">
  <p:cSld name="Blank 0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/>
          <p:nvPr>
            <p:ph idx="12" type="sldNum"/>
          </p:nvPr>
        </p:nvSpPr>
        <p:spPr>
          <a:xfrm>
            <a:off x="19098896" y="10517695"/>
            <a:ext cx="430886" cy="458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/>
          <p:nvPr>
            <p:ph type="title"/>
          </p:nvPr>
        </p:nvSpPr>
        <p:spPr>
          <a:xfrm>
            <a:off x="1735784" y="510844"/>
            <a:ext cx="16632529" cy="2266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8" name="Google Shape;18;p18"/>
          <p:cNvSpPr txBox="1"/>
          <p:nvPr>
            <p:ph idx="1" type="body"/>
          </p:nvPr>
        </p:nvSpPr>
        <p:spPr>
          <a:xfrm>
            <a:off x="1448315" y="3746348"/>
            <a:ext cx="17207469" cy="3156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2" type="sldNum"/>
          </p:nvPr>
        </p:nvSpPr>
        <p:spPr>
          <a:xfrm>
            <a:off x="19098896" y="10517695"/>
            <a:ext cx="430886" cy="458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9"/>
          <p:cNvSpPr txBox="1"/>
          <p:nvPr>
            <p:ph type="title"/>
          </p:nvPr>
        </p:nvSpPr>
        <p:spPr>
          <a:xfrm>
            <a:off x="1735784" y="510844"/>
            <a:ext cx="16632529" cy="2266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19"/>
          <p:cNvSpPr txBox="1"/>
          <p:nvPr>
            <p:ph idx="1" type="body"/>
          </p:nvPr>
        </p:nvSpPr>
        <p:spPr>
          <a:xfrm>
            <a:off x="1005205" y="2601149"/>
            <a:ext cx="8745285" cy="746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2" type="sldNum"/>
          </p:nvPr>
        </p:nvSpPr>
        <p:spPr>
          <a:xfrm>
            <a:off x="19098896" y="10517695"/>
            <a:ext cx="430886" cy="458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 txBox="1"/>
          <p:nvPr>
            <p:ph type="title"/>
          </p:nvPr>
        </p:nvSpPr>
        <p:spPr>
          <a:xfrm>
            <a:off x="1735784" y="510844"/>
            <a:ext cx="16632529" cy="2266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19098896" y="10517695"/>
            <a:ext cx="430886" cy="458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idx="12" type="sldNum"/>
          </p:nvPr>
        </p:nvSpPr>
        <p:spPr>
          <a:xfrm>
            <a:off x="19098896" y="10517695"/>
            <a:ext cx="430886" cy="458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/>
          <p:nvPr/>
        </p:nvSpPr>
        <p:spPr>
          <a:xfrm>
            <a:off x="-1" y="-1"/>
            <a:ext cx="20104101" cy="113085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5"/>
          <p:cNvSpPr txBox="1"/>
          <p:nvPr>
            <p:ph type="title"/>
          </p:nvPr>
        </p:nvSpPr>
        <p:spPr>
          <a:xfrm>
            <a:off x="1735784" y="510844"/>
            <a:ext cx="16632529" cy="2266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50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  <a:def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50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  <a:def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50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  <a:def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50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  <a:def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50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  <a:def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50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  <a:def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50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  <a:def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50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  <a:def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50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  <a:def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" type="body"/>
          </p:nvPr>
        </p:nvSpPr>
        <p:spPr>
          <a:xfrm>
            <a:off x="1005205" y="2637366"/>
            <a:ext cx="18093690" cy="74594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C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C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C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C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C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C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C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C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C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2" type="sldNum"/>
          </p:nvPr>
        </p:nvSpPr>
        <p:spPr>
          <a:xfrm>
            <a:off x="19098896" y="10517695"/>
            <a:ext cx="430886" cy="458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2.jpg"/><Relationship Id="rId5" Type="http://schemas.openxmlformats.org/officeDocument/2006/relationships/image" Target="../media/image10.jpg"/><Relationship Id="rId6" Type="http://schemas.openxmlformats.org/officeDocument/2006/relationships/image" Target="../media/image7.jpg"/><Relationship Id="rId7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9.jpg"/><Relationship Id="rId5" Type="http://schemas.openxmlformats.org/officeDocument/2006/relationships/image" Target="../media/image8.jpg"/><Relationship Id="rId6" Type="http://schemas.openxmlformats.org/officeDocument/2006/relationships/image" Target="../media/image3.jpg"/><Relationship Id="rId7" Type="http://schemas.openxmlformats.org/officeDocument/2006/relationships/image" Target="../media/image21.jpg"/><Relationship Id="rId8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B47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3_03_01_gosha.png" id="33" name="Google Shape;33;p1"/>
          <p:cNvPicPr preferRelativeResize="0"/>
          <p:nvPr/>
        </p:nvPicPr>
        <p:blipFill rotWithShape="1">
          <a:blip r:embed="rId3">
            <a:alphaModFix/>
          </a:blip>
          <a:srcRect b="0" l="9211" r="38894" t="0"/>
          <a:stretch/>
        </p:blipFill>
        <p:spPr>
          <a:xfrm>
            <a:off x="10064240" y="452834"/>
            <a:ext cx="9592073" cy="10397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34" name="Google Shape;34;p1"/>
          <p:cNvSpPr txBox="1"/>
          <p:nvPr/>
        </p:nvSpPr>
        <p:spPr>
          <a:xfrm>
            <a:off x="3417400" y="4947050"/>
            <a:ext cx="66051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spAutoFit/>
          </a:bodyPr>
          <a:lstStyle/>
          <a:p>
            <a:pPr indent="127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Команда №4</a:t>
            </a:r>
            <a:endParaRPr sz="3200">
              <a:solidFill>
                <a:schemeClr val="dk1"/>
              </a:solidFill>
            </a:endParaRPr>
          </a:p>
          <a:p>
            <a:pPr indent="127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Афанасьева Алла (IT-рекрутер),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Зигангареева Сафия (DS),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Саханенко Дмитрий (DS)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Синельникова Румия (DS),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Хужина Жанна (PM)</a:t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"/>
          <p:cNvSpPr txBox="1"/>
          <p:nvPr>
            <p:ph type="title"/>
          </p:nvPr>
        </p:nvSpPr>
        <p:spPr>
          <a:xfrm>
            <a:off x="398900" y="452829"/>
            <a:ext cx="9712500" cy="3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12700" lvl="0" marL="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/>
              <a:t>Исследование наставничества в LinkedIn</a:t>
            </a:r>
            <a:endParaRPr b="0" i="0" sz="8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1"/>
          <p:cNvPicPr preferRelativeResize="0"/>
          <p:nvPr/>
        </p:nvPicPr>
        <p:blipFill rotWithShape="1">
          <a:blip r:embed="rId4">
            <a:alphaModFix/>
          </a:blip>
          <a:srcRect b="7111" l="0" r="0" t="7111"/>
          <a:stretch/>
        </p:blipFill>
        <p:spPr>
          <a:xfrm>
            <a:off x="10064240" y="452833"/>
            <a:ext cx="9635378" cy="1039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"/>
          <p:cNvPicPr preferRelativeResize="0"/>
          <p:nvPr/>
        </p:nvPicPr>
        <p:blipFill rotWithShape="1">
          <a:blip r:embed="rId5">
            <a:alphaModFix/>
          </a:blip>
          <a:srcRect b="0" l="24053" r="24052" t="0"/>
          <a:stretch/>
        </p:blipFill>
        <p:spPr>
          <a:xfrm>
            <a:off x="10064239" y="452832"/>
            <a:ext cx="9592073" cy="10397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"/>
          <p:cNvPicPr preferRelativeResize="0"/>
          <p:nvPr/>
        </p:nvPicPr>
        <p:blipFill rotWithShape="1">
          <a:blip r:embed="rId6">
            <a:alphaModFix/>
          </a:blip>
          <a:srcRect b="0" l="15722" r="32384" t="0"/>
          <a:stretch/>
        </p:blipFill>
        <p:spPr>
          <a:xfrm>
            <a:off x="10064238" y="452832"/>
            <a:ext cx="9592074" cy="1039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8896" y="10518771"/>
            <a:ext cx="3589498" cy="410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B22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707fdac00_0_80"/>
          <p:cNvSpPr txBox="1"/>
          <p:nvPr>
            <p:ph type="title"/>
          </p:nvPr>
        </p:nvSpPr>
        <p:spPr>
          <a:xfrm>
            <a:off x="382450" y="308425"/>
            <a:ext cx="10179000" cy="3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Популярные темы </a:t>
            </a:r>
            <a:endParaRPr>
              <a:solidFill>
                <a:schemeClr val="dk1"/>
              </a:solidFill>
            </a:endParaRPr>
          </a:p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в других источниках</a:t>
            </a:r>
            <a:endParaRPr/>
          </a:p>
        </p:txBody>
      </p:sp>
      <p:sp>
        <p:nvSpPr>
          <p:cNvPr id="243" name="Google Shape;243;g25707fdac00_0_80"/>
          <p:cNvSpPr txBox="1"/>
          <p:nvPr/>
        </p:nvSpPr>
        <p:spPr>
          <a:xfrm>
            <a:off x="5003888" y="5118034"/>
            <a:ext cx="394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700" lvl="0" marL="0" marR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25707fdac00_0_80"/>
          <p:cNvSpPr txBox="1"/>
          <p:nvPr/>
        </p:nvSpPr>
        <p:spPr>
          <a:xfrm>
            <a:off x="10026006" y="5118034"/>
            <a:ext cx="3677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700" lvl="0" marL="0" marR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g25707fdac00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896" y="10518771"/>
            <a:ext cx="3589500" cy="41067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5707fdac00_0_80"/>
          <p:cNvSpPr txBox="1"/>
          <p:nvPr/>
        </p:nvSpPr>
        <p:spPr>
          <a:xfrm>
            <a:off x="801575" y="4787150"/>
            <a:ext cx="3943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Code/ Low code.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Заменят ли роботы разработчиков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Автор: Александр Пряхин (Habr)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25707fdac00_0_80"/>
          <p:cNvSpPr txBox="1"/>
          <p:nvPr/>
        </p:nvSpPr>
        <p:spPr>
          <a:xfrm>
            <a:off x="5311325" y="4787150"/>
            <a:ext cx="39435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Идеальный онбординг для разработчика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Автор: Антон Назаров (FrontendConf)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25707fdac00_0_80"/>
          <p:cNvSpPr txBox="1"/>
          <p:nvPr/>
        </p:nvSpPr>
        <p:spPr>
          <a:xfrm>
            <a:off x="9702288" y="4882050"/>
            <a:ext cx="41484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Почему вам не надо становиться ментором?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Автор: Мика Ратилайнен (FrontendConf)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25707fdac00_0_80"/>
          <p:cNvSpPr txBox="1"/>
          <p:nvPr/>
        </p:nvSpPr>
        <p:spPr>
          <a:xfrm>
            <a:off x="14195675" y="4882050"/>
            <a:ext cx="41484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 навреди. Деликатные советы для наставников, работающих с новичками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Автор: Ольга Болотова (Habr)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25707fdac00_0_80"/>
          <p:cNvSpPr/>
          <p:nvPr/>
        </p:nvSpPr>
        <p:spPr>
          <a:xfrm>
            <a:off x="801625" y="3907950"/>
            <a:ext cx="3943500" cy="750300"/>
          </a:xfrm>
          <a:prstGeom prst="rect">
            <a:avLst/>
          </a:prstGeom>
          <a:solidFill>
            <a:srgbClr val="33B47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НЕЙРОСЕТИ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25707fdac00_0_80"/>
          <p:cNvSpPr/>
          <p:nvPr/>
        </p:nvSpPr>
        <p:spPr>
          <a:xfrm>
            <a:off x="5311313" y="3922225"/>
            <a:ext cx="3943500" cy="750300"/>
          </a:xfrm>
          <a:prstGeom prst="rect">
            <a:avLst/>
          </a:prstGeom>
          <a:solidFill>
            <a:srgbClr val="33B47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ОНБОРДИНГ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25707fdac00_0_80"/>
          <p:cNvSpPr/>
          <p:nvPr/>
        </p:nvSpPr>
        <p:spPr>
          <a:xfrm>
            <a:off x="9804725" y="3907938"/>
            <a:ext cx="3943500" cy="750300"/>
          </a:xfrm>
          <a:prstGeom prst="rect">
            <a:avLst/>
          </a:prstGeom>
          <a:solidFill>
            <a:srgbClr val="33B47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МЕНТОРСТВО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25707fdac00_0_80"/>
          <p:cNvSpPr/>
          <p:nvPr/>
        </p:nvSpPr>
        <p:spPr>
          <a:xfrm>
            <a:off x="14298125" y="3922213"/>
            <a:ext cx="3943500" cy="750300"/>
          </a:xfrm>
          <a:prstGeom prst="rect">
            <a:avLst/>
          </a:prstGeom>
          <a:solidFill>
            <a:srgbClr val="33B47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НАСТАВНИЧЕСТВО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" name="Google Shape;254;g25707fdac00_0_80"/>
          <p:cNvGrpSpPr/>
          <p:nvPr/>
        </p:nvGrpSpPr>
        <p:grpSpPr>
          <a:xfrm>
            <a:off x="18813788" y="46492"/>
            <a:ext cx="1290300" cy="1269912"/>
            <a:chOff x="1440699" y="-809625"/>
            <a:chExt cx="1290300" cy="1269912"/>
          </a:xfrm>
        </p:grpSpPr>
        <p:sp>
          <p:nvSpPr>
            <p:cNvPr id="255" name="Google Shape;255;g25707fdac00_0_80"/>
            <p:cNvSpPr txBox="1"/>
            <p:nvPr/>
          </p:nvSpPr>
          <p:spPr>
            <a:xfrm>
              <a:off x="1440699" y="-753513"/>
              <a:ext cx="1290300" cy="12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rmAutofit/>
            </a:bodyPr>
            <a:lstStyle/>
            <a:p>
              <a:pPr indent="0" lvl="0" marL="0" marR="508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Arial"/>
                <a:buNone/>
              </a:pPr>
              <a:r>
                <a:rPr lang="en-US" sz="8000">
                  <a:solidFill>
                    <a:srgbClr val="FFFFFF"/>
                  </a:solidFill>
                </a:rPr>
                <a:t>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g25707fdac00_0_80"/>
            <p:cNvSpPr/>
            <p:nvPr/>
          </p:nvSpPr>
          <p:spPr>
            <a:xfrm>
              <a:off x="1450900" y="-809625"/>
              <a:ext cx="1269900" cy="1269900"/>
            </a:xfrm>
            <a:prstGeom prst="ellipse">
              <a:avLst/>
            </a:prstGeom>
            <a:noFill/>
            <a:ln cap="flat" cmpd="sng" w="635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CFF"/>
                </a:buClr>
                <a:buSzPts val="4000"/>
                <a:buFont typeface="Arial"/>
                <a:buNone/>
              </a:pPr>
              <a:r>
                <a:t/>
              </a:r>
              <a:endParaRPr b="0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B22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"/>
          <p:cNvSpPr txBox="1"/>
          <p:nvPr/>
        </p:nvSpPr>
        <p:spPr>
          <a:xfrm>
            <a:off x="401550" y="265725"/>
            <a:ext cx="143088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50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Дополнительные параметры к портрету ЦА</a:t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" name="Google Shape;262;p4"/>
          <p:cNvGrpSpPr/>
          <p:nvPr/>
        </p:nvGrpSpPr>
        <p:grpSpPr>
          <a:xfrm>
            <a:off x="18813788" y="4318"/>
            <a:ext cx="1290300" cy="1271337"/>
            <a:chOff x="-1" y="-29449"/>
            <a:chExt cx="1290300" cy="1271337"/>
          </a:xfrm>
        </p:grpSpPr>
        <p:sp>
          <p:nvSpPr>
            <p:cNvPr id="263" name="Google Shape;263;p4"/>
            <p:cNvSpPr txBox="1"/>
            <p:nvPr/>
          </p:nvSpPr>
          <p:spPr>
            <a:xfrm>
              <a:off x="-1" y="28087"/>
              <a:ext cx="1290300" cy="12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rmAutofit/>
            </a:bodyPr>
            <a:lstStyle/>
            <a:p>
              <a:pPr indent="0" lvl="0" marL="0" marR="508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Arial"/>
                <a:buNone/>
              </a:pPr>
              <a:r>
                <a:rPr lang="en-US" sz="8000">
                  <a:solidFill>
                    <a:srgbClr val="FFFFFF"/>
                  </a:solidFill>
                </a:rPr>
                <a:t>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10200" y="-29449"/>
              <a:ext cx="1269900" cy="1269900"/>
            </a:xfrm>
            <a:prstGeom prst="ellipse">
              <a:avLst/>
            </a:prstGeom>
            <a:noFill/>
            <a:ln cap="flat" cmpd="sng" w="635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117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CFF"/>
                </a:buClr>
                <a:buSzPts val="4000"/>
                <a:buFont typeface="Arial"/>
                <a:buNone/>
              </a:pPr>
              <a:r>
                <a:t/>
              </a:r>
              <a:endParaRPr b="0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5" name="Google Shape;26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896" y="10518771"/>
            <a:ext cx="3589498" cy="410678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"/>
          <p:cNvSpPr txBox="1"/>
          <p:nvPr/>
        </p:nvSpPr>
        <p:spPr>
          <a:xfrm>
            <a:off x="765775" y="3341075"/>
            <a:ext cx="60318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Middle+ IT специалисты</a:t>
            </a:r>
            <a:endParaRPr b="0" i="0" sz="2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Спикеры IT конференций</a:t>
            </a:r>
            <a:endParaRPr b="0" i="0" sz="2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Менторы и наставники </a:t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"/>
          <p:cNvSpPr txBox="1"/>
          <p:nvPr/>
        </p:nvSpPr>
        <p:spPr>
          <a:xfrm>
            <a:off x="8659525" y="3341075"/>
            <a:ext cx="110145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Google, Microsoft, Big Data, Bill Gates,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Harvard Business Review, IT Professionals,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Яндекс Практикум, Javascript, Python Developer итд.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"/>
          <p:cNvSpPr txBox="1"/>
          <p:nvPr/>
        </p:nvSpPr>
        <p:spPr>
          <a:xfrm>
            <a:off x="8659525" y="6790403"/>
            <a:ext cx="5691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 Linkedin не хватает комьюнити для наставников</a:t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"/>
          <p:cNvSpPr txBox="1"/>
          <p:nvPr/>
        </p:nvSpPr>
        <p:spPr>
          <a:xfrm>
            <a:off x="8672575" y="8134350"/>
            <a:ext cx="11014500" cy="2795100"/>
          </a:xfrm>
          <a:prstGeom prst="rect">
            <a:avLst/>
          </a:prstGeom>
          <a:solidFill>
            <a:srgbClr val="33B47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Бонус! Открытый микрофон для наставников: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Ваш любимый IT ресурс</a:t>
            </a:r>
            <a:r>
              <a:rPr lang="en-US" sz="3200">
                <a:solidFill>
                  <a:schemeClr val="dk1"/>
                </a:solidFill>
              </a:rPr>
              <a:t>?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Ваш любимый не-IT ресурс?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О чем вы бы хотели прочитать завтра в сети?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"/>
          <p:cNvSpPr txBox="1"/>
          <p:nvPr/>
        </p:nvSpPr>
        <p:spPr>
          <a:xfrm>
            <a:off x="792000" y="2659125"/>
            <a:ext cx="5691000" cy="677100"/>
          </a:xfrm>
          <a:prstGeom prst="rect">
            <a:avLst/>
          </a:prstGeom>
          <a:solidFill>
            <a:srgbClr val="33B47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</a:rPr>
              <a:t>1.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Сегментация ЦА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"/>
          <p:cNvSpPr txBox="1"/>
          <p:nvPr/>
        </p:nvSpPr>
        <p:spPr>
          <a:xfrm>
            <a:off x="8659525" y="2659125"/>
            <a:ext cx="11040600" cy="677100"/>
          </a:xfrm>
          <a:prstGeom prst="rect">
            <a:avLst/>
          </a:prstGeom>
          <a:solidFill>
            <a:srgbClr val="33B47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Группы среди интересов нашей ЦА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"/>
          <p:cNvSpPr txBox="1"/>
          <p:nvPr/>
        </p:nvSpPr>
        <p:spPr>
          <a:xfrm>
            <a:off x="8659525" y="5796475"/>
            <a:ext cx="11014500" cy="677100"/>
          </a:xfrm>
          <a:prstGeom prst="rect">
            <a:avLst/>
          </a:prstGeom>
          <a:solidFill>
            <a:srgbClr val="33B47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4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Вывод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"/>
          <p:cNvSpPr txBox="1"/>
          <p:nvPr/>
        </p:nvSpPr>
        <p:spPr>
          <a:xfrm>
            <a:off x="792000" y="5796475"/>
            <a:ext cx="5691000" cy="677100"/>
          </a:xfrm>
          <a:prstGeom prst="rect">
            <a:avLst/>
          </a:prstGeom>
          <a:solidFill>
            <a:srgbClr val="33B47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3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3200">
                <a:solidFill>
                  <a:schemeClr val="dk1"/>
                </a:solidFill>
              </a:rPr>
              <a:t>ЦА очень любит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"/>
          <p:cNvSpPr txBox="1"/>
          <p:nvPr/>
        </p:nvSpPr>
        <p:spPr>
          <a:xfrm>
            <a:off x="792000" y="6790400"/>
            <a:ext cx="60840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Подборки профессиональных  ресурсов и подкастов,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инструменты, шаблоны,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гайды с хорошим визуалом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75" name="Google Shape;275;p4"/>
          <p:cNvSpPr/>
          <p:nvPr/>
        </p:nvSpPr>
        <p:spPr>
          <a:xfrm>
            <a:off x="6550063" y="2882950"/>
            <a:ext cx="2042400" cy="23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"/>
          <p:cNvSpPr/>
          <p:nvPr/>
        </p:nvSpPr>
        <p:spPr>
          <a:xfrm rot="7780789">
            <a:off x="5949969" y="4607694"/>
            <a:ext cx="3447785" cy="23415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"/>
          <p:cNvSpPr/>
          <p:nvPr/>
        </p:nvSpPr>
        <p:spPr>
          <a:xfrm>
            <a:off x="6509713" y="6126233"/>
            <a:ext cx="2123100" cy="23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B22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5740efa231_0_492"/>
          <p:cNvSpPr txBox="1"/>
          <p:nvPr/>
        </p:nvSpPr>
        <p:spPr>
          <a:xfrm>
            <a:off x="401550" y="265732"/>
            <a:ext cx="7764600" cy="21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dk1"/>
                </a:solidFill>
              </a:rPr>
              <a:t>О результатах</a:t>
            </a:r>
            <a:endParaRPr b="0" i="0" sz="8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" name="Google Shape;283;g25740efa231_0_492"/>
          <p:cNvGrpSpPr/>
          <p:nvPr/>
        </p:nvGrpSpPr>
        <p:grpSpPr>
          <a:xfrm>
            <a:off x="8560262" y="412442"/>
            <a:ext cx="1269900" cy="1269900"/>
            <a:chOff x="125" y="25"/>
            <a:chExt cx="1269900" cy="1269900"/>
          </a:xfrm>
        </p:grpSpPr>
        <p:sp>
          <p:nvSpPr>
            <p:cNvPr id="284" name="Google Shape;284;g25740efa231_0_492"/>
            <p:cNvSpPr txBox="1"/>
            <p:nvPr/>
          </p:nvSpPr>
          <p:spPr>
            <a:xfrm>
              <a:off x="7008" y="28087"/>
              <a:ext cx="1256100" cy="12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rmAutofit/>
            </a:bodyPr>
            <a:lstStyle/>
            <a:p>
              <a:pPr indent="0" lvl="0" marL="0" marR="508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Arial"/>
                <a:buNone/>
              </a:pPr>
              <a:r>
                <a:rPr lang="en-US" sz="8000">
                  <a:solidFill>
                    <a:srgbClr val="FFFFFF"/>
                  </a:solidFill>
                </a:rPr>
                <a:t>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g25740efa231_0_492"/>
            <p:cNvSpPr/>
            <p:nvPr/>
          </p:nvSpPr>
          <p:spPr>
            <a:xfrm>
              <a:off x="125" y="25"/>
              <a:ext cx="1269900" cy="1269900"/>
            </a:xfrm>
            <a:prstGeom prst="ellipse">
              <a:avLst/>
            </a:prstGeom>
            <a:noFill/>
            <a:ln cap="flat" cmpd="sng" w="635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51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CFF"/>
                </a:buClr>
                <a:buSzPts val="4000"/>
                <a:buFont typeface="Arial"/>
                <a:buNone/>
              </a:pPr>
              <a:r>
                <a:t/>
              </a:r>
              <a:endParaRPr b="0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ng_1-2.png" id="286" name="Google Shape;286;g25740efa231_0_492"/>
          <p:cNvPicPr preferRelativeResize="0"/>
          <p:nvPr/>
        </p:nvPicPr>
        <p:blipFill rotWithShape="1">
          <a:blip r:embed="rId3">
            <a:alphaModFix/>
          </a:blip>
          <a:srcRect b="0" l="14138" r="26156" t="0"/>
          <a:stretch/>
        </p:blipFill>
        <p:spPr>
          <a:xfrm>
            <a:off x="10064240" y="452834"/>
            <a:ext cx="9592075" cy="1039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25740efa231_0_4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896" y="10518771"/>
            <a:ext cx="3589500" cy="41067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5740efa231_0_492"/>
          <p:cNvSpPr txBox="1"/>
          <p:nvPr/>
        </p:nvSpPr>
        <p:spPr>
          <a:xfrm>
            <a:off x="356550" y="2175650"/>
            <a:ext cx="8430900" cy="76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dk1"/>
              </a:solidFill>
            </a:endParaRPr>
          </a:p>
          <a:p>
            <a:pPr indent="-3937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География и демография в нашем контексте не играют ключевую роль. В портрете наставника важна комбинация высокой экспертизы и желания ей делиться, софт скиллы, мотивация.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Нашу аудиторию интересуют не только технические и карьерные вопросы, но и глобальные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Наша ЦА очень любит подборки профессиональных ресурсов и подкастов, инструменты, шаблоны, гайды с хорошим визуалом.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Интерес к наставничеству растёт, ЦА проработана, сейчас хороший момент для формирования и продвижения комьюнити для наставников в рамках LinkedIn.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B47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4"/>
          <p:cNvSpPr txBox="1"/>
          <p:nvPr>
            <p:ph type="title"/>
          </p:nvPr>
        </p:nvSpPr>
        <p:spPr>
          <a:xfrm>
            <a:off x="401562" y="265737"/>
            <a:ext cx="7651733" cy="47449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127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/>
              <a:t>Спасибо </a:t>
            </a:r>
            <a:endParaRPr/>
          </a:p>
          <a:p>
            <a:pPr indent="127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/>
              <a:t>за внимание!</a:t>
            </a:r>
            <a:endParaRPr/>
          </a:p>
        </p:txBody>
      </p:sp>
      <p:sp>
        <p:nvSpPr>
          <p:cNvPr id="294" name="Google Shape;294;p14"/>
          <p:cNvSpPr txBox="1"/>
          <p:nvPr/>
        </p:nvSpPr>
        <p:spPr>
          <a:xfrm>
            <a:off x="10029269" y="265737"/>
            <a:ext cx="5599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Хужина Жанна,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Команда №4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zhkhuzhina@yandex.ru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@zhannakhuzhina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896" y="10518771"/>
            <a:ext cx="3589498" cy="410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B2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57170c128f_0_5"/>
          <p:cNvSpPr txBox="1"/>
          <p:nvPr/>
        </p:nvSpPr>
        <p:spPr>
          <a:xfrm>
            <a:off x="755375" y="285775"/>
            <a:ext cx="143088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50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Команда </a:t>
            </a:r>
            <a:r>
              <a:rPr lang="en-US" sz="8000">
                <a:solidFill>
                  <a:srgbClr val="FFFFFF"/>
                </a:solidFill>
              </a:rPr>
              <a:t>№</a:t>
            </a:r>
            <a:r>
              <a:rPr b="0" i="0" lang="en-US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 «Сердце гуся»</a:t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Google Shape;45;g257170c128f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896" y="10518771"/>
            <a:ext cx="3589500" cy="410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g257170c128f_0_5"/>
          <p:cNvGrpSpPr/>
          <p:nvPr/>
        </p:nvGrpSpPr>
        <p:grpSpPr>
          <a:xfrm>
            <a:off x="18813788" y="108767"/>
            <a:ext cx="1290300" cy="1269900"/>
            <a:chOff x="-1" y="0"/>
            <a:chExt cx="1290300" cy="1269900"/>
          </a:xfrm>
        </p:grpSpPr>
        <p:sp>
          <p:nvSpPr>
            <p:cNvPr id="47" name="Google Shape;47;g257170c128f_0_5"/>
            <p:cNvSpPr txBox="1"/>
            <p:nvPr/>
          </p:nvSpPr>
          <p:spPr>
            <a:xfrm>
              <a:off x="-1" y="28087"/>
              <a:ext cx="1290300" cy="12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rmAutofit/>
            </a:bodyPr>
            <a:lstStyle/>
            <a:p>
              <a:pPr indent="0" lvl="0" marL="0" marR="508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g257170c128f_0_5"/>
            <p:cNvSpPr/>
            <p:nvPr/>
          </p:nvSpPr>
          <p:spPr>
            <a:xfrm>
              <a:off x="0" y="0"/>
              <a:ext cx="1269900" cy="1269900"/>
            </a:xfrm>
            <a:prstGeom prst="ellipse">
              <a:avLst/>
            </a:prstGeom>
            <a:noFill/>
            <a:ln cap="flat" cmpd="sng" w="635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CFF"/>
                </a:buClr>
                <a:buSzPts val="4000"/>
                <a:buFont typeface="Arial"/>
                <a:buNone/>
              </a:pPr>
              <a:r>
                <a:t/>
              </a:r>
              <a:endParaRPr b="0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9" name="Google Shape;49;g257170c128f_0_5"/>
          <p:cNvPicPr preferRelativeResize="0"/>
          <p:nvPr/>
        </p:nvPicPr>
        <p:blipFill rotWithShape="1">
          <a:blip r:embed="rId4">
            <a:alphaModFix/>
          </a:blip>
          <a:srcRect b="3147" l="0" r="0" t="3148"/>
          <a:stretch/>
        </p:blipFill>
        <p:spPr>
          <a:xfrm>
            <a:off x="5028750" y="2359349"/>
            <a:ext cx="2728800" cy="2556900"/>
          </a:xfrm>
          <a:prstGeom prst="ellipse">
            <a:avLst/>
          </a:prstGeom>
          <a:noFill/>
          <a:ln cap="flat" cmpd="sng" w="152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" name="Google Shape;50;g257170c128f_0_5"/>
          <p:cNvPicPr preferRelativeResize="0"/>
          <p:nvPr/>
        </p:nvPicPr>
        <p:blipFill rotWithShape="1">
          <a:blip r:embed="rId5">
            <a:alphaModFix/>
          </a:blip>
          <a:srcRect b="2669" l="0" r="0" t="2660"/>
          <a:stretch/>
        </p:blipFill>
        <p:spPr>
          <a:xfrm>
            <a:off x="8617901" y="2359349"/>
            <a:ext cx="2728800" cy="2556900"/>
          </a:xfrm>
          <a:prstGeom prst="ellipse">
            <a:avLst/>
          </a:prstGeom>
          <a:noFill/>
          <a:ln cap="flat" cmpd="sng" w="152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" name="Google Shape;51;g257170c128f_0_5"/>
          <p:cNvSpPr/>
          <p:nvPr/>
        </p:nvSpPr>
        <p:spPr>
          <a:xfrm>
            <a:off x="4841201" y="5622780"/>
            <a:ext cx="3299400" cy="3703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Сафия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Зигангареева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DS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@zigangareeva</a:t>
            </a:r>
            <a:endParaRPr b="0" i="0" sz="2800" u="none" cap="none" strike="noStrike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g257170c128f_0_5"/>
          <p:cNvSpPr/>
          <p:nvPr/>
        </p:nvSpPr>
        <p:spPr>
          <a:xfrm>
            <a:off x="1199897" y="5622780"/>
            <a:ext cx="3299400" cy="3703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Румия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Синельникова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DS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@Rumia_s</a:t>
            </a:r>
            <a:endParaRPr b="0" i="0" sz="2800" u="none" cap="none" strike="noStrike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g257170c128f_0_5"/>
          <p:cNvSpPr/>
          <p:nvPr/>
        </p:nvSpPr>
        <p:spPr>
          <a:xfrm>
            <a:off x="8402359" y="5622780"/>
            <a:ext cx="3299400" cy="3703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Дмитрий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Саханенко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DS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@DimirSDV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257170c128f_0_5"/>
          <p:cNvSpPr/>
          <p:nvPr/>
        </p:nvSpPr>
        <p:spPr>
          <a:xfrm>
            <a:off x="12017593" y="5622780"/>
            <a:ext cx="3299400" cy="3703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Алла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Афанасьева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 рекрутер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@AllaAfanasieva</a:t>
            </a:r>
            <a:endParaRPr b="0" i="0" sz="2800" u="none" cap="none" strike="noStrike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257170c128f_0_5"/>
          <p:cNvSpPr/>
          <p:nvPr/>
        </p:nvSpPr>
        <p:spPr>
          <a:xfrm>
            <a:off x="15604820" y="5622780"/>
            <a:ext cx="3520500" cy="3703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Жанна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Хужина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PM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@zhannakhuzhina</a:t>
            </a:r>
            <a:endParaRPr b="0" i="0" sz="28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g257170c128f_0_5"/>
          <p:cNvPicPr preferRelativeResize="0"/>
          <p:nvPr/>
        </p:nvPicPr>
        <p:blipFill rotWithShape="1">
          <a:blip r:embed="rId6">
            <a:alphaModFix/>
          </a:blip>
          <a:srcRect b="0" l="20678" r="0" t="0"/>
          <a:stretch/>
        </p:blipFill>
        <p:spPr>
          <a:xfrm rot="-5400000">
            <a:off x="16054225" y="2430750"/>
            <a:ext cx="2621700" cy="2479200"/>
          </a:xfrm>
          <a:prstGeom prst="ellipse">
            <a:avLst/>
          </a:prstGeom>
          <a:noFill/>
          <a:ln cap="flat" cmpd="sng" w="152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" name="Google Shape;57;g257170c128f_0_5"/>
          <p:cNvPicPr preferRelativeResize="0"/>
          <p:nvPr/>
        </p:nvPicPr>
        <p:blipFill rotWithShape="1">
          <a:blip r:embed="rId7">
            <a:alphaModFix/>
          </a:blip>
          <a:srcRect b="20241" l="266230" r="-266230" t="8583"/>
          <a:stretch/>
        </p:blipFill>
        <p:spPr>
          <a:xfrm>
            <a:off x="8859825" y="1979450"/>
            <a:ext cx="2821800" cy="2677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" name="Google Shape;58;g257170c128f_0_5"/>
          <p:cNvPicPr preferRelativeResize="0"/>
          <p:nvPr/>
        </p:nvPicPr>
        <p:blipFill rotWithShape="1">
          <a:blip r:embed="rId7">
            <a:alphaModFix/>
          </a:blip>
          <a:srcRect b="43026" l="28438" r="26477" t="22097"/>
          <a:stretch/>
        </p:blipFill>
        <p:spPr>
          <a:xfrm>
            <a:off x="12427750" y="2391900"/>
            <a:ext cx="2596500" cy="2677800"/>
          </a:xfrm>
          <a:prstGeom prst="ellipse">
            <a:avLst/>
          </a:prstGeom>
          <a:noFill/>
          <a:ln cap="flat" cmpd="sng" w="152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" name="Google Shape;59;g257170c128f_0_5"/>
          <p:cNvPicPr preferRelativeResize="0"/>
          <p:nvPr/>
        </p:nvPicPr>
        <p:blipFill rotWithShape="1">
          <a:blip r:embed="rId8">
            <a:alphaModFix/>
          </a:blip>
          <a:srcRect b="33710" l="7390" r="0" t="3042"/>
          <a:stretch/>
        </p:blipFill>
        <p:spPr>
          <a:xfrm>
            <a:off x="1635788" y="2359350"/>
            <a:ext cx="2427600" cy="2556900"/>
          </a:xfrm>
          <a:prstGeom prst="ellipse">
            <a:avLst/>
          </a:prstGeom>
          <a:noFill/>
          <a:ln cap="flat" cmpd="sng" w="152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B22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740efa231_0_55"/>
          <p:cNvSpPr txBox="1"/>
          <p:nvPr/>
        </p:nvSpPr>
        <p:spPr>
          <a:xfrm>
            <a:off x="401550" y="265732"/>
            <a:ext cx="7764600" cy="21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50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 sz="8000">
                <a:solidFill>
                  <a:schemeClr val="dk1"/>
                </a:solidFill>
              </a:rPr>
              <a:t>Описание проекта</a:t>
            </a:r>
            <a:endParaRPr b="0" i="0" sz="8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;g25740efa231_0_55"/>
          <p:cNvGrpSpPr/>
          <p:nvPr/>
        </p:nvGrpSpPr>
        <p:grpSpPr>
          <a:xfrm>
            <a:off x="8526287" y="401392"/>
            <a:ext cx="1269900" cy="1269912"/>
            <a:chOff x="125" y="-28025"/>
            <a:chExt cx="1269900" cy="1269912"/>
          </a:xfrm>
        </p:grpSpPr>
        <p:sp>
          <p:nvSpPr>
            <p:cNvPr id="66" name="Google Shape;66;g25740efa231_0_55"/>
            <p:cNvSpPr txBox="1"/>
            <p:nvPr/>
          </p:nvSpPr>
          <p:spPr>
            <a:xfrm>
              <a:off x="7008" y="28087"/>
              <a:ext cx="1256100" cy="12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rmAutofit/>
            </a:bodyPr>
            <a:lstStyle/>
            <a:p>
              <a:pPr indent="0" lvl="0" marL="0" marR="508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Arial"/>
                <a:buNone/>
              </a:pPr>
              <a:r>
                <a:rPr lang="en-US" sz="8000">
                  <a:solidFill>
                    <a:srgbClr val="FFFFFF"/>
                  </a:solidFill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g25740efa231_0_55"/>
            <p:cNvSpPr/>
            <p:nvPr/>
          </p:nvSpPr>
          <p:spPr>
            <a:xfrm>
              <a:off x="125" y="-28025"/>
              <a:ext cx="1269900" cy="1269900"/>
            </a:xfrm>
            <a:prstGeom prst="ellipse">
              <a:avLst/>
            </a:prstGeom>
            <a:noFill/>
            <a:ln cap="flat" cmpd="sng" w="635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51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CFF"/>
                </a:buClr>
                <a:buSzPts val="4000"/>
                <a:buFont typeface="Arial"/>
                <a:buNone/>
              </a:pPr>
              <a:r>
                <a:t/>
              </a:r>
              <a:endParaRPr b="0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ng_1-2.png" id="68" name="Google Shape;68;g25740efa231_0_55"/>
          <p:cNvPicPr preferRelativeResize="0"/>
          <p:nvPr/>
        </p:nvPicPr>
        <p:blipFill rotWithShape="1">
          <a:blip r:embed="rId3">
            <a:alphaModFix/>
          </a:blip>
          <a:srcRect b="0" l="14138" r="26156" t="0"/>
          <a:stretch/>
        </p:blipFill>
        <p:spPr>
          <a:xfrm>
            <a:off x="10064240" y="452834"/>
            <a:ext cx="9592075" cy="1039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g25740efa231_0_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896" y="10518771"/>
            <a:ext cx="3589500" cy="41067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25740efa231_0_55"/>
          <p:cNvSpPr txBox="1"/>
          <p:nvPr/>
        </p:nvSpPr>
        <p:spPr>
          <a:xfrm>
            <a:off x="398900" y="3909325"/>
            <a:ext cx="84816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</a:rPr>
              <a:t>Провести исследование по теме наставничества и менторства на основании контента социальной сети Linkedin, размещенного в открытом доступе, созданного ЦА.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B22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740efa231_0_183"/>
          <p:cNvSpPr txBox="1"/>
          <p:nvPr>
            <p:ph type="title"/>
          </p:nvPr>
        </p:nvSpPr>
        <p:spPr>
          <a:xfrm>
            <a:off x="382458" y="308432"/>
            <a:ext cx="9652200" cy="49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127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6" name="Google Shape;76;g25740efa231_0_183"/>
          <p:cNvSpPr txBox="1"/>
          <p:nvPr/>
        </p:nvSpPr>
        <p:spPr>
          <a:xfrm>
            <a:off x="5003888" y="5118034"/>
            <a:ext cx="394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700" lvl="0" marL="0" marR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25740efa231_0_183"/>
          <p:cNvSpPr txBox="1"/>
          <p:nvPr/>
        </p:nvSpPr>
        <p:spPr>
          <a:xfrm>
            <a:off x="10026006" y="5118034"/>
            <a:ext cx="3677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700" lvl="0" marL="0" marR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g25740efa231_0_183"/>
          <p:cNvSpPr/>
          <p:nvPr/>
        </p:nvSpPr>
        <p:spPr>
          <a:xfrm>
            <a:off x="9288790" y="-1"/>
            <a:ext cx="1928610" cy="11308572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lnTo>
                  <a:pt x="20943" y="21454"/>
                </a:lnTo>
                <a:lnTo>
                  <a:pt x="20464" y="21345"/>
                </a:lnTo>
                <a:lnTo>
                  <a:pt x="19990" y="21236"/>
                </a:lnTo>
                <a:lnTo>
                  <a:pt x="19521" y="21126"/>
                </a:lnTo>
                <a:lnTo>
                  <a:pt x="19057" y="21015"/>
                </a:lnTo>
                <a:lnTo>
                  <a:pt x="18598" y="20904"/>
                </a:lnTo>
                <a:lnTo>
                  <a:pt x="18144" y="20792"/>
                </a:lnTo>
                <a:lnTo>
                  <a:pt x="17695" y="20680"/>
                </a:lnTo>
                <a:lnTo>
                  <a:pt x="17250" y="20566"/>
                </a:lnTo>
                <a:lnTo>
                  <a:pt x="16811" y="20453"/>
                </a:lnTo>
                <a:lnTo>
                  <a:pt x="16376" y="20338"/>
                </a:lnTo>
                <a:lnTo>
                  <a:pt x="15947" y="20223"/>
                </a:lnTo>
                <a:lnTo>
                  <a:pt x="15523" y="20108"/>
                </a:lnTo>
                <a:lnTo>
                  <a:pt x="15104" y="19992"/>
                </a:lnTo>
                <a:lnTo>
                  <a:pt x="14690" y="19875"/>
                </a:lnTo>
                <a:lnTo>
                  <a:pt x="14281" y="19758"/>
                </a:lnTo>
                <a:lnTo>
                  <a:pt x="13877" y="19640"/>
                </a:lnTo>
                <a:lnTo>
                  <a:pt x="13478" y="19521"/>
                </a:lnTo>
                <a:lnTo>
                  <a:pt x="13085" y="19402"/>
                </a:lnTo>
                <a:lnTo>
                  <a:pt x="12697" y="19283"/>
                </a:lnTo>
                <a:lnTo>
                  <a:pt x="12314" y="19162"/>
                </a:lnTo>
                <a:lnTo>
                  <a:pt x="11937" y="19042"/>
                </a:lnTo>
                <a:lnTo>
                  <a:pt x="11565" y="18920"/>
                </a:lnTo>
                <a:lnTo>
                  <a:pt x="11198" y="18799"/>
                </a:lnTo>
                <a:lnTo>
                  <a:pt x="10836" y="18676"/>
                </a:lnTo>
                <a:lnTo>
                  <a:pt x="10480" y="18553"/>
                </a:lnTo>
                <a:lnTo>
                  <a:pt x="10130" y="18430"/>
                </a:lnTo>
                <a:lnTo>
                  <a:pt x="9785" y="18306"/>
                </a:lnTo>
                <a:lnTo>
                  <a:pt x="9445" y="18181"/>
                </a:lnTo>
                <a:lnTo>
                  <a:pt x="9111" y="18056"/>
                </a:lnTo>
                <a:lnTo>
                  <a:pt x="8782" y="17931"/>
                </a:lnTo>
                <a:lnTo>
                  <a:pt x="8459" y="17805"/>
                </a:lnTo>
                <a:lnTo>
                  <a:pt x="8142" y="17678"/>
                </a:lnTo>
                <a:lnTo>
                  <a:pt x="7830" y="17551"/>
                </a:lnTo>
                <a:lnTo>
                  <a:pt x="7524" y="17423"/>
                </a:lnTo>
                <a:lnTo>
                  <a:pt x="7224" y="17295"/>
                </a:lnTo>
                <a:lnTo>
                  <a:pt x="6929" y="17167"/>
                </a:lnTo>
                <a:lnTo>
                  <a:pt x="6640" y="17038"/>
                </a:lnTo>
                <a:lnTo>
                  <a:pt x="6357" y="16908"/>
                </a:lnTo>
                <a:lnTo>
                  <a:pt x="6079" y="16778"/>
                </a:lnTo>
                <a:lnTo>
                  <a:pt x="5808" y="16648"/>
                </a:lnTo>
                <a:lnTo>
                  <a:pt x="5542" y="16517"/>
                </a:lnTo>
                <a:lnTo>
                  <a:pt x="5282" y="16385"/>
                </a:lnTo>
                <a:lnTo>
                  <a:pt x="5028" y="16253"/>
                </a:lnTo>
                <a:lnTo>
                  <a:pt x="4780" y="16121"/>
                </a:lnTo>
                <a:lnTo>
                  <a:pt x="4538" y="15988"/>
                </a:lnTo>
                <a:lnTo>
                  <a:pt x="4301" y="15855"/>
                </a:lnTo>
                <a:lnTo>
                  <a:pt x="4071" y="15721"/>
                </a:lnTo>
                <a:lnTo>
                  <a:pt x="3847" y="15587"/>
                </a:lnTo>
                <a:lnTo>
                  <a:pt x="3629" y="15453"/>
                </a:lnTo>
                <a:lnTo>
                  <a:pt x="3417" y="15318"/>
                </a:lnTo>
                <a:lnTo>
                  <a:pt x="3211" y="15182"/>
                </a:lnTo>
                <a:lnTo>
                  <a:pt x="3011" y="15046"/>
                </a:lnTo>
                <a:lnTo>
                  <a:pt x="2817" y="14910"/>
                </a:lnTo>
                <a:lnTo>
                  <a:pt x="2630" y="14773"/>
                </a:lnTo>
                <a:lnTo>
                  <a:pt x="2449" y="14636"/>
                </a:lnTo>
                <a:lnTo>
                  <a:pt x="2274" y="14499"/>
                </a:lnTo>
                <a:lnTo>
                  <a:pt x="2105" y="14361"/>
                </a:lnTo>
                <a:lnTo>
                  <a:pt x="1942" y="14223"/>
                </a:lnTo>
                <a:lnTo>
                  <a:pt x="1786" y="14084"/>
                </a:lnTo>
                <a:lnTo>
                  <a:pt x="1637" y="13945"/>
                </a:lnTo>
                <a:lnTo>
                  <a:pt x="1493" y="13806"/>
                </a:lnTo>
                <a:lnTo>
                  <a:pt x="1356" y="13666"/>
                </a:lnTo>
                <a:lnTo>
                  <a:pt x="1225" y="13526"/>
                </a:lnTo>
                <a:lnTo>
                  <a:pt x="1101" y="13386"/>
                </a:lnTo>
                <a:lnTo>
                  <a:pt x="984" y="13245"/>
                </a:lnTo>
                <a:lnTo>
                  <a:pt x="872" y="13104"/>
                </a:lnTo>
                <a:lnTo>
                  <a:pt x="768" y="12962"/>
                </a:lnTo>
                <a:lnTo>
                  <a:pt x="670" y="12820"/>
                </a:lnTo>
                <a:lnTo>
                  <a:pt x="578" y="12678"/>
                </a:lnTo>
                <a:lnTo>
                  <a:pt x="493" y="12535"/>
                </a:lnTo>
                <a:lnTo>
                  <a:pt x="415" y="12392"/>
                </a:lnTo>
                <a:lnTo>
                  <a:pt x="343" y="12249"/>
                </a:lnTo>
                <a:lnTo>
                  <a:pt x="279" y="12106"/>
                </a:lnTo>
                <a:lnTo>
                  <a:pt x="220" y="11962"/>
                </a:lnTo>
                <a:lnTo>
                  <a:pt x="169" y="11818"/>
                </a:lnTo>
                <a:lnTo>
                  <a:pt x="124" y="11673"/>
                </a:lnTo>
                <a:lnTo>
                  <a:pt x="86" y="11528"/>
                </a:lnTo>
                <a:lnTo>
                  <a:pt x="55" y="11383"/>
                </a:lnTo>
                <a:lnTo>
                  <a:pt x="31" y="11238"/>
                </a:lnTo>
                <a:lnTo>
                  <a:pt x="14" y="11092"/>
                </a:lnTo>
                <a:lnTo>
                  <a:pt x="3" y="10946"/>
                </a:lnTo>
                <a:lnTo>
                  <a:pt x="0" y="10800"/>
                </a:lnTo>
                <a:lnTo>
                  <a:pt x="3" y="10654"/>
                </a:lnTo>
                <a:lnTo>
                  <a:pt x="14" y="10508"/>
                </a:lnTo>
                <a:lnTo>
                  <a:pt x="31" y="10362"/>
                </a:lnTo>
                <a:lnTo>
                  <a:pt x="55" y="10217"/>
                </a:lnTo>
                <a:lnTo>
                  <a:pt x="86" y="10072"/>
                </a:lnTo>
                <a:lnTo>
                  <a:pt x="124" y="9927"/>
                </a:lnTo>
                <a:lnTo>
                  <a:pt x="169" y="9782"/>
                </a:lnTo>
                <a:lnTo>
                  <a:pt x="220" y="9638"/>
                </a:lnTo>
                <a:lnTo>
                  <a:pt x="279" y="9494"/>
                </a:lnTo>
                <a:lnTo>
                  <a:pt x="343" y="9351"/>
                </a:lnTo>
                <a:lnTo>
                  <a:pt x="415" y="9208"/>
                </a:lnTo>
                <a:lnTo>
                  <a:pt x="493" y="9065"/>
                </a:lnTo>
                <a:lnTo>
                  <a:pt x="578" y="8922"/>
                </a:lnTo>
                <a:lnTo>
                  <a:pt x="670" y="8780"/>
                </a:lnTo>
                <a:lnTo>
                  <a:pt x="768" y="8638"/>
                </a:lnTo>
                <a:lnTo>
                  <a:pt x="872" y="8496"/>
                </a:lnTo>
                <a:lnTo>
                  <a:pt x="984" y="8355"/>
                </a:lnTo>
                <a:lnTo>
                  <a:pt x="1101" y="8214"/>
                </a:lnTo>
                <a:lnTo>
                  <a:pt x="1225" y="8074"/>
                </a:lnTo>
                <a:lnTo>
                  <a:pt x="1356" y="7934"/>
                </a:lnTo>
                <a:lnTo>
                  <a:pt x="1493" y="7794"/>
                </a:lnTo>
                <a:lnTo>
                  <a:pt x="1637" y="7655"/>
                </a:lnTo>
                <a:lnTo>
                  <a:pt x="1786" y="7516"/>
                </a:lnTo>
                <a:lnTo>
                  <a:pt x="1942" y="7377"/>
                </a:lnTo>
                <a:lnTo>
                  <a:pt x="2105" y="7239"/>
                </a:lnTo>
                <a:lnTo>
                  <a:pt x="2274" y="7101"/>
                </a:lnTo>
                <a:lnTo>
                  <a:pt x="2449" y="6964"/>
                </a:lnTo>
                <a:lnTo>
                  <a:pt x="2630" y="6827"/>
                </a:lnTo>
                <a:lnTo>
                  <a:pt x="2817" y="6690"/>
                </a:lnTo>
                <a:lnTo>
                  <a:pt x="3011" y="6554"/>
                </a:lnTo>
                <a:lnTo>
                  <a:pt x="3211" y="6418"/>
                </a:lnTo>
                <a:lnTo>
                  <a:pt x="3417" y="6283"/>
                </a:lnTo>
                <a:lnTo>
                  <a:pt x="3629" y="6148"/>
                </a:lnTo>
                <a:lnTo>
                  <a:pt x="3847" y="6013"/>
                </a:lnTo>
                <a:lnTo>
                  <a:pt x="4071" y="5879"/>
                </a:lnTo>
                <a:lnTo>
                  <a:pt x="4301" y="5745"/>
                </a:lnTo>
                <a:lnTo>
                  <a:pt x="4538" y="5612"/>
                </a:lnTo>
                <a:lnTo>
                  <a:pt x="4780" y="5479"/>
                </a:lnTo>
                <a:lnTo>
                  <a:pt x="5028" y="5347"/>
                </a:lnTo>
                <a:lnTo>
                  <a:pt x="5282" y="5215"/>
                </a:lnTo>
                <a:lnTo>
                  <a:pt x="5542" y="5084"/>
                </a:lnTo>
                <a:lnTo>
                  <a:pt x="5808" y="4953"/>
                </a:lnTo>
                <a:lnTo>
                  <a:pt x="6079" y="4822"/>
                </a:lnTo>
                <a:lnTo>
                  <a:pt x="6357" y="4692"/>
                </a:lnTo>
                <a:lnTo>
                  <a:pt x="6640" y="4563"/>
                </a:lnTo>
                <a:lnTo>
                  <a:pt x="6929" y="4433"/>
                </a:lnTo>
                <a:lnTo>
                  <a:pt x="7224" y="4305"/>
                </a:lnTo>
                <a:lnTo>
                  <a:pt x="7524" y="4177"/>
                </a:lnTo>
                <a:lnTo>
                  <a:pt x="7830" y="4049"/>
                </a:lnTo>
                <a:lnTo>
                  <a:pt x="8142" y="3922"/>
                </a:lnTo>
                <a:lnTo>
                  <a:pt x="8459" y="3795"/>
                </a:lnTo>
                <a:lnTo>
                  <a:pt x="8782" y="3669"/>
                </a:lnTo>
                <a:lnTo>
                  <a:pt x="9111" y="3544"/>
                </a:lnTo>
                <a:lnTo>
                  <a:pt x="9445" y="3419"/>
                </a:lnTo>
                <a:lnTo>
                  <a:pt x="9785" y="3294"/>
                </a:lnTo>
                <a:lnTo>
                  <a:pt x="10130" y="3170"/>
                </a:lnTo>
                <a:lnTo>
                  <a:pt x="10480" y="3047"/>
                </a:lnTo>
                <a:lnTo>
                  <a:pt x="10836" y="2924"/>
                </a:lnTo>
                <a:lnTo>
                  <a:pt x="11198" y="2802"/>
                </a:lnTo>
                <a:lnTo>
                  <a:pt x="11565" y="2680"/>
                </a:lnTo>
                <a:lnTo>
                  <a:pt x="11937" y="2558"/>
                </a:lnTo>
                <a:lnTo>
                  <a:pt x="12314" y="2438"/>
                </a:lnTo>
                <a:lnTo>
                  <a:pt x="12697" y="2317"/>
                </a:lnTo>
                <a:lnTo>
                  <a:pt x="13085" y="2198"/>
                </a:lnTo>
                <a:lnTo>
                  <a:pt x="13478" y="2079"/>
                </a:lnTo>
                <a:lnTo>
                  <a:pt x="13877" y="1960"/>
                </a:lnTo>
                <a:lnTo>
                  <a:pt x="14281" y="1842"/>
                </a:lnTo>
                <a:lnTo>
                  <a:pt x="14690" y="1725"/>
                </a:lnTo>
                <a:lnTo>
                  <a:pt x="15104" y="1608"/>
                </a:lnTo>
                <a:lnTo>
                  <a:pt x="15523" y="1492"/>
                </a:lnTo>
                <a:lnTo>
                  <a:pt x="15947" y="1377"/>
                </a:lnTo>
                <a:lnTo>
                  <a:pt x="16376" y="1262"/>
                </a:lnTo>
                <a:lnTo>
                  <a:pt x="16811" y="1147"/>
                </a:lnTo>
                <a:lnTo>
                  <a:pt x="17250" y="1034"/>
                </a:lnTo>
                <a:lnTo>
                  <a:pt x="17695" y="921"/>
                </a:lnTo>
                <a:lnTo>
                  <a:pt x="18144" y="808"/>
                </a:lnTo>
                <a:lnTo>
                  <a:pt x="18598" y="696"/>
                </a:lnTo>
                <a:lnTo>
                  <a:pt x="19057" y="585"/>
                </a:lnTo>
                <a:lnTo>
                  <a:pt x="19521" y="474"/>
                </a:lnTo>
                <a:lnTo>
                  <a:pt x="19990" y="364"/>
                </a:lnTo>
                <a:lnTo>
                  <a:pt x="20464" y="255"/>
                </a:lnTo>
                <a:lnTo>
                  <a:pt x="20943" y="146"/>
                </a:lnTo>
                <a:lnTo>
                  <a:pt x="21426" y="38"/>
                </a:lnTo>
                <a:lnTo>
                  <a:pt x="21600" y="0"/>
                </a:lnTo>
              </a:path>
            </a:pathLst>
          </a:custGeom>
          <a:noFill/>
          <a:ln cap="flat" cmpd="sng" w="76200">
            <a:solidFill>
              <a:srgbClr val="33B47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g25740efa231_0_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896" y="10518771"/>
            <a:ext cx="3589500" cy="410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25740efa231_0_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00" y="31451"/>
            <a:ext cx="20104100" cy="11245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oogle Shape;81;g25740efa231_0_183"/>
          <p:cNvGrpSpPr/>
          <p:nvPr/>
        </p:nvGrpSpPr>
        <p:grpSpPr>
          <a:xfrm>
            <a:off x="18877312" y="-8"/>
            <a:ext cx="1269900" cy="1269900"/>
            <a:chOff x="0" y="116025"/>
            <a:chExt cx="1269900" cy="1269900"/>
          </a:xfrm>
        </p:grpSpPr>
        <p:sp>
          <p:nvSpPr>
            <p:cNvPr id="82" name="Google Shape;82;g25740efa231_0_183"/>
            <p:cNvSpPr txBox="1"/>
            <p:nvPr/>
          </p:nvSpPr>
          <p:spPr>
            <a:xfrm>
              <a:off x="6883" y="116037"/>
              <a:ext cx="1256100" cy="12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rmAutofit/>
            </a:bodyPr>
            <a:lstStyle/>
            <a:p>
              <a:pPr indent="0" lvl="0" marL="0" marR="508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Arial"/>
                <a:buNone/>
              </a:pPr>
              <a:r>
                <a:rPr lang="en-US" sz="8000">
                  <a:solidFill>
                    <a:srgbClr val="FFFFFF"/>
                  </a:solidFill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g25740efa231_0_183"/>
            <p:cNvSpPr/>
            <p:nvPr/>
          </p:nvSpPr>
          <p:spPr>
            <a:xfrm>
              <a:off x="0" y="116025"/>
              <a:ext cx="1269900" cy="1269900"/>
            </a:xfrm>
            <a:prstGeom prst="ellipse">
              <a:avLst/>
            </a:prstGeom>
            <a:noFill/>
            <a:ln cap="flat" cmpd="sng" w="635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51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CFF"/>
                </a:buClr>
                <a:buSzPts val="4000"/>
                <a:buFont typeface="Arial"/>
                <a:buNone/>
              </a:pPr>
              <a:r>
                <a:t/>
              </a:r>
              <a:endParaRPr b="0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B2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740efa231_0_171"/>
          <p:cNvSpPr txBox="1"/>
          <p:nvPr/>
        </p:nvSpPr>
        <p:spPr>
          <a:xfrm>
            <a:off x="401550" y="265732"/>
            <a:ext cx="7764600" cy="21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dk1"/>
                </a:solidFill>
              </a:rPr>
              <a:t>Цель</a:t>
            </a:r>
            <a:endParaRPr b="0" i="0" sz="8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g25740efa231_0_171"/>
          <p:cNvGrpSpPr/>
          <p:nvPr/>
        </p:nvGrpSpPr>
        <p:grpSpPr>
          <a:xfrm>
            <a:off x="8526287" y="401392"/>
            <a:ext cx="1269900" cy="1269912"/>
            <a:chOff x="125" y="-28025"/>
            <a:chExt cx="1269900" cy="1269912"/>
          </a:xfrm>
        </p:grpSpPr>
        <p:sp>
          <p:nvSpPr>
            <p:cNvPr id="90" name="Google Shape;90;g25740efa231_0_171"/>
            <p:cNvSpPr txBox="1"/>
            <p:nvPr/>
          </p:nvSpPr>
          <p:spPr>
            <a:xfrm>
              <a:off x="7008" y="28087"/>
              <a:ext cx="1256100" cy="12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rmAutofit/>
            </a:bodyPr>
            <a:lstStyle/>
            <a:p>
              <a:pPr indent="0" lvl="0" marL="0" marR="508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Arial"/>
                <a:buNone/>
              </a:pPr>
              <a:r>
                <a:rPr lang="en-US" sz="8000">
                  <a:solidFill>
                    <a:srgbClr val="FFFFFF"/>
                  </a:solidFill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g25740efa231_0_171"/>
            <p:cNvSpPr/>
            <p:nvPr/>
          </p:nvSpPr>
          <p:spPr>
            <a:xfrm>
              <a:off x="125" y="-28025"/>
              <a:ext cx="1269900" cy="1269900"/>
            </a:xfrm>
            <a:prstGeom prst="ellipse">
              <a:avLst/>
            </a:prstGeom>
            <a:noFill/>
            <a:ln cap="flat" cmpd="sng" w="635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51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CFF"/>
                </a:buClr>
                <a:buSzPts val="4000"/>
                <a:buFont typeface="Arial"/>
                <a:buNone/>
              </a:pPr>
              <a:r>
                <a:t/>
              </a:r>
              <a:endParaRPr b="0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ng_1-2.png" id="92" name="Google Shape;92;g25740efa231_0_171"/>
          <p:cNvPicPr preferRelativeResize="0"/>
          <p:nvPr/>
        </p:nvPicPr>
        <p:blipFill rotWithShape="1">
          <a:blip r:embed="rId3">
            <a:alphaModFix/>
          </a:blip>
          <a:srcRect b="0" l="14138" r="26156" t="0"/>
          <a:stretch/>
        </p:blipFill>
        <p:spPr>
          <a:xfrm>
            <a:off x="10064240" y="452834"/>
            <a:ext cx="9592075" cy="1039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25740efa231_0_1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896" y="10518771"/>
            <a:ext cx="3589500" cy="41067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25740efa231_0_171"/>
          <p:cNvSpPr txBox="1"/>
          <p:nvPr/>
        </p:nvSpPr>
        <p:spPr>
          <a:xfrm>
            <a:off x="356550" y="3212450"/>
            <a:ext cx="84309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</a:rPr>
              <a:t>с помощью анализа данных выявить: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sz="4000">
                <a:solidFill>
                  <a:schemeClr val="dk1"/>
                </a:solidFill>
              </a:rPr>
              <a:t>топ-10 тем в направлении наставничества по охватам;</a:t>
            </a:r>
            <a:endParaRPr sz="4000">
              <a:solidFill>
                <a:schemeClr val="dk1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sz="4000">
                <a:solidFill>
                  <a:schemeClr val="dk1"/>
                </a:solidFill>
              </a:rPr>
              <a:t>топ-10 популярных тем; </a:t>
            </a:r>
            <a:endParaRPr sz="4000">
              <a:solidFill>
                <a:schemeClr val="dk1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sz="4000">
                <a:solidFill>
                  <a:schemeClr val="dk1"/>
                </a:solidFill>
              </a:rPr>
              <a:t>новые параметры ЦА.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B2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707fdac00_0_12"/>
          <p:cNvSpPr txBox="1"/>
          <p:nvPr/>
        </p:nvSpPr>
        <p:spPr>
          <a:xfrm>
            <a:off x="755375" y="285775"/>
            <a:ext cx="143088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50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Параметры поиска</a:t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g25707fdac00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896" y="10518771"/>
            <a:ext cx="3589500" cy="41067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25707fdac00_0_12"/>
          <p:cNvSpPr txBox="1"/>
          <p:nvPr/>
        </p:nvSpPr>
        <p:spPr>
          <a:xfrm>
            <a:off x="755375" y="1899575"/>
            <a:ext cx="15996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-US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Для проведения исследования по теме наставничества и менторства на основании контента LinkedIn, созданного ЦА, собирали данные по следующим параметрам:</a:t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25707fdac00_0_12"/>
          <p:cNvSpPr/>
          <p:nvPr/>
        </p:nvSpPr>
        <p:spPr>
          <a:xfrm>
            <a:off x="755375" y="4555200"/>
            <a:ext cx="2912100" cy="5244600"/>
          </a:xfrm>
          <a:prstGeom prst="rect">
            <a:avLst/>
          </a:prstGeom>
          <a:solidFill>
            <a:srgbClr val="33B47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опыт коммерческой разработки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3+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25707fdac00_0_12"/>
          <p:cNvSpPr/>
          <p:nvPr/>
        </p:nvSpPr>
        <p:spPr>
          <a:xfrm>
            <a:off x="3921450" y="4555300"/>
            <a:ext cx="2685300" cy="5244600"/>
          </a:xfrm>
          <a:prstGeom prst="rect">
            <a:avLst/>
          </a:prstGeom>
          <a:solidFill>
            <a:srgbClr val="33B47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middle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middle+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senior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teamlead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25707fdac00_0_12"/>
          <p:cNvSpPr/>
          <p:nvPr/>
        </p:nvSpPr>
        <p:spPr>
          <a:xfrm>
            <a:off x="6826700" y="4555200"/>
            <a:ext cx="2912100" cy="5244600"/>
          </a:xfrm>
          <a:prstGeom prst="rect">
            <a:avLst/>
          </a:prstGeom>
          <a:solidFill>
            <a:srgbClr val="33B47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и mobile dev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 stack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testing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devOps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gamedev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25707fdac00_0_12"/>
          <p:cNvSpPr/>
          <p:nvPr/>
        </p:nvSpPr>
        <p:spPr>
          <a:xfrm>
            <a:off x="10026750" y="4555300"/>
            <a:ext cx="2912100" cy="5244600"/>
          </a:xfrm>
          <a:prstGeom prst="rect">
            <a:avLst/>
          </a:prstGeom>
          <a:solidFill>
            <a:srgbClr val="33B47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engineer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analyst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25707fdac00_0_12"/>
          <p:cNvSpPr/>
          <p:nvPr/>
        </p:nvSpPr>
        <p:spPr>
          <a:xfrm>
            <a:off x="13192800" y="4555300"/>
            <a:ext cx="3589500" cy="5244600"/>
          </a:xfrm>
          <a:prstGeom prst="rect">
            <a:avLst/>
          </a:prstGeom>
          <a:solidFill>
            <a:srgbClr val="33B47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#наставничествовIT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#mentoringIT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#ITментор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#ITнаставник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#ITспикер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#ITspeaker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25707fdac00_0_12"/>
          <p:cNvSpPr/>
          <p:nvPr/>
        </p:nvSpPr>
        <p:spPr>
          <a:xfrm>
            <a:off x="17036250" y="4555300"/>
            <a:ext cx="2912100" cy="5244600"/>
          </a:xfrm>
          <a:prstGeom prst="rect">
            <a:avLst/>
          </a:prstGeom>
          <a:solidFill>
            <a:srgbClr val="33B47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СПб.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другие регионы РФ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" name="Google Shape;108;g25707fdac00_0_12"/>
          <p:cNvGrpSpPr/>
          <p:nvPr/>
        </p:nvGrpSpPr>
        <p:grpSpPr>
          <a:xfrm>
            <a:off x="18813788" y="16992"/>
            <a:ext cx="1290300" cy="1269900"/>
            <a:chOff x="-1" y="25"/>
            <a:chExt cx="1290300" cy="1269900"/>
          </a:xfrm>
        </p:grpSpPr>
        <p:sp>
          <p:nvSpPr>
            <p:cNvPr id="109" name="Google Shape;109;g25707fdac00_0_12"/>
            <p:cNvSpPr txBox="1"/>
            <p:nvPr/>
          </p:nvSpPr>
          <p:spPr>
            <a:xfrm>
              <a:off x="-1" y="28087"/>
              <a:ext cx="1290300" cy="12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rmAutofit/>
            </a:bodyPr>
            <a:lstStyle/>
            <a:p>
              <a:pPr indent="0" lvl="0" marL="0" marR="508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Arial"/>
                <a:buNone/>
              </a:pPr>
              <a:r>
                <a:rPr lang="en-US" sz="8000">
                  <a:solidFill>
                    <a:srgbClr val="FFFFFF"/>
                  </a:solidFill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g25707fdac00_0_12"/>
            <p:cNvSpPr/>
            <p:nvPr/>
          </p:nvSpPr>
          <p:spPr>
            <a:xfrm>
              <a:off x="10200" y="25"/>
              <a:ext cx="1269900" cy="1269900"/>
            </a:xfrm>
            <a:prstGeom prst="ellipse">
              <a:avLst/>
            </a:prstGeom>
            <a:noFill/>
            <a:ln cap="flat" cmpd="sng" w="635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CFF"/>
                </a:buClr>
                <a:buSzPts val="4000"/>
                <a:buFont typeface="Arial"/>
                <a:buNone/>
              </a:pPr>
              <a:r>
                <a:t/>
              </a:r>
              <a:endParaRPr b="0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" name="Google Shape;111;g25707fdac00_0_12"/>
          <p:cNvSpPr/>
          <p:nvPr/>
        </p:nvSpPr>
        <p:spPr>
          <a:xfrm>
            <a:off x="755375" y="3654350"/>
            <a:ext cx="2912100" cy="7308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ОПЫТ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25707fdac00_0_12"/>
          <p:cNvSpPr/>
          <p:nvPr/>
        </p:nvSpPr>
        <p:spPr>
          <a:xfrm>
            <a:off x="3934150" y="3654350"/>
            <a:ext cx="2685300" cy="7308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УРОВЕНЬ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25707fdac00_0_12"/>
          <p:cNvSpPr/>
          <p:nvPr/>
        </p:nvSpPr>
        <p:spPr>
          <a:xfrm>
            <a:off x="6892475" y="3654350"/>
            <a:ext cx="2878200" cy="7308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НАПРАВЛЕНИЕ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25707fdac00_0_12"/>
          <p:cNvSpPr/>
          <p:nvPr/>
        </p:nvSpPr>
        <p:spPr>
          <a:xfrm>
            <a:off x="10043700" y="3654350"/>
            <a:ext cx="2878200" cy="7308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СПЕЦИАЛЬНОСТЬ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25707fdac00_0_12"/>
          <p:cNvSpPr/>
          <p:nvPr/>
        </p:nvSpPr>
        <p:spPr>
          <a:xfrm>
            <a:off x="13238550" y="3654350"/>
            <a:ext cx="3513000" cy="7308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ТЕГИ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25707fdac00_0_12"/>
          <p:cNvSpPr/>
          <p:nvPr/>
        </p:nvSpPr>
        <p:spPr>
          <a:xfrm>
            <a:off x="17053200" y="3654350"/>
            <a:ext cx="2878200" cy="7308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РЕГИОН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B2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/>
          <p:nvPr/>
        </p:nvSpPr>
        <p:spPr>
          <a:xfrm>
            <a:off x="401550" y="265725"/>
            <a:ext cx="143088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50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Топ 10-тем по охватам</a:t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" name="Google Shape;122;p3"/>
          <p:cNvGrpSpPr/>
          <p:nvPr/>
        </p:nvGrpSpPr>
        <p:grpSpPr>
          <a:xfrm>
            <a:off x="18762800" y="60563"/>
            <a:ext cx="1290300" cy="1272225"/>
            <a:chOff x="2452424" y="56688"/>
            <a:chExt cx="1290300" cy="1272225"/>
          </a:xfrm>
        </p:grpSpPr>
        <p:sp>
          <p:nvSpPr>
            <p:cNvPr id="123" name="Google Shape;123;p3"/>
            <p:cNvSpPr txBox="1"/>
            <p:nvPr/>
          </p:nvSpPr>
          <p:spPr>
            <a:xfrm>
              <a:off x="2452424" y="115112"/>
              <a:ext cx="1290300" cy="12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rmAutofit/>
            </a:bodyPr>
            <a:lstStyle/>
            <a:p>
              <a:pPr indent="0" lvl="0" marL="0" marR="508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Arial"/>
                <a:buNone/>
              </a:pPr>
              <a:r>
                <a:rPr lang="en-US" sz="8000">
                  <a:solidFill>
                    <a:srgbClr val="FFFFFF"/>
                  </a:solidFill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462613" y="56688"/>
              <a:ext cx="1269900" cy="1269900"/>
            </a:xfrm>
            <a:prstGeom prst="ellipse">
              <a:avLst/>
            </a:prstGeom>
            <a:noFill/>
            <a:ln cap="flat" cmpd="sng" w="635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117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CFF"/>
                </a:buClr>
                <a:buSzPts val="4000"/>
                <a:buFont typeface="Arial"/>
                <a:buNone/>
              </a:pPr>
              <a:r>
                <a:t/>
              </a:r>
              <a:endParaRPr b="0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896" y="10518771"/>
            <a:ext cx="3589498" cy="41067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 txBox="1"/>
          <p:nvPr/>
        </p:nvSpPr>
        <p:spPr>
          <a:xfrm>
            <a:off x="626150" y="1821525"/>
            <a:ext cx="8590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 LDA модели: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3750" y="2652700"/>
            <a:ext cx="7285395" cy="6853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8" name="Google Shape;128;p3"/>
          <p:cNvGraphicFramePr/>
          <p:nvPr/>
        </p:nvGraphicFramePr>
        <p:xfrm>
          <a:off x="626150" y="280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{2536A3E8-C930-4C96-8108-D978AECEB5C8}</a:tableStyleId>
              </a:tblPr>
              <a:tblGrid>
                <a:gridCol w="743475"/>
                <a:gridCol w="8337075"/>
              </a:tblGrid>
              <a:tr h="654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100"/>
                        <a:buFont typeface="Arial"/>
                        <a:buNone/>
                      </a:pPr>
                      <a:r>
                        <a:rPr lang="en-US" sz="31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3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3B47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3B47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1270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100"/>
                        <a:buFont typeface="Arial"/>
                        <a:buNone/>
                      </a:pPr>
                      <a:r>
                        <a:rPr lang="en-US" sz="3100">
                          <a:solidFill>
                            <a:schemeClr val="dk1"/>
                          </a:solidFill>
                        </a:rPr>
                        <a:t>новости IT рынка</a:t>
                      </a:r>
                      <a:endParaRPr sz="3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3B47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3B47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4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100"/>
                        <a:buFont typeface="Arial"/>
                        <a:buNone/>
                      </a:pPr>
                      <a:r>
                        <a:rPr lang="en-US" sz="31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3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3B47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1270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100"/>
                        <a:buFont typeface="Arial"/>
                        <a:buNone/>
                      </a:pPr>
                      <a:r>
                        <a:rPr lang="en-US" sz="3100">
                          <a:solidFill>
                            <a:schemeClr val="dk1"/>
                          </a:solidFill>
                        </a:rPr>
                        <a:t>поиск работы</a:t>
                      </a:r>
                      <a:endParaRPr sz="3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3B47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4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100"/>
                        <a:buFont typeface="Arial"/>
                        <a:buNone/>
                      </a:pPr>
                      <a:r>
                        <a:rPr lang="en-US" sz="31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3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3B47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1270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100"/>
                        <a:buFont typeface="Arial"/>
                        <a:buNone/>
                      </a:pPr>
                      <a:r>
                        <a:rPr lang="en-US" sz="3100">
                          <a:solidFill>
                            <a:schemeClr val="dk1"/>
                          </a:solidFill>
                        </a:rPr>
                        <a:t>обучение IT профессиям</a:t>
                      </a:r>
                      <a:endParaRPr sz="3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3B47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4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100"/>
                        <a:buFont typeface="Arial"/>
                        <a:buNone/>
                      </a:pPr>
                      <a:r>
                        <a:rPr lang="en-US" sz="31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sz="3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3B47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1270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100"/>
                        <a:buFont typeface="Arial"/>
                        <a:buNone/>
                      </a:pPr>
                      <a:r>
                        <a:rPr lang="en-US" sz="3100" u="none" cap="none" strike="noStrike">
                          <a:solidFill>
                            <a:schemeClr val="dk1"/>
                          </a:solidFill>
                        </a:rPr>
                        <a:t>предложение IT услуг</a:t>
                      </a:r>
                      <a:endParaRPr sz="3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3B47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4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100"/>
                        <a:buFont typeface="Arial"/>
                        <a:buNone/>
                      </a:pPr>
                      <a:r>
                        <a:rPr lang="en-US" sz="31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 sz="3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3B47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1270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100"/>
                        <a:buFont typeface="Arial"/>
                        <a:buNone/>
                      </a:pPr>
                      <a:r>
                        <a:rPr lang="en-US" sz="3100">
                          <a:solidFill>
                            <a:schemeClr val="dk1"/>
                          </a:solidFill>
                        </a:rPr>
                        <a:t>IT рекрутмент</a:t>
                      </a:r>
                      <a:endParaRPr sz="3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3B47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4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100"/>
                        <a:buFont typeface="Arial"/>
                        <a:buNone/>
                      </a:pPr>
                      <a:r>
                        <a:rPr lang="en-US" sz="3100" u="none" cap="none" strike="noStrike">
                          <a:solidFill>
                            <a:schemeClr val="dk1"/>
                          </a:solidFill>
                        </a:rPr>
                        <a:t>6</a:t>
                      </a:r>
                      <a:endParaRPr sz="3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3B47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1270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100"/>
                        <a:buFont typeface="Arial"/>
                        <a:buNone/>
                      </a:pPr>
                      <a:r>
                        <a:rPr lang="en-US" sz="3100">
                          <a:solidFill>
                            <a:schemeClr val="dk1"/>
                          </a:solidFill>
                        </a:rPr>
                        <a:t>поиск работы</a:t>
                      </a:r>
                      <a:endParaRPr sz="3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3B47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4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100"/>
                        <a:buFont typeface="Arial"/>
                        <a:buNone/>
                      </a:pPr>
                      <a:r>
                        <a:rPr lang="en-US" sz="3100" u="none" cap="none" strike="noStrike">
                          <a:solidFill>
                            <a:schemeClr val="dk1"/>
                          </a:solidFill>
                        </a:rPr>
                        <a:t>7</a:t>
                      </a:r>
                      <a:endParaRPr sz="3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3B47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1270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100"/>
                        <a:buFont typeface="Arial"/>
                        <a:buNone/>
                      </a:pPr>
                      <a:r>
                        <a:rPr lang="en-US" sz="3100">
                          <a:solidFill>
                            <a:schemeClr val="dk1"/>
                          </a:solidFill>
                        </a:rPr>
                        <a:t>менторство начинающих специалистов</a:t>
                      </a:r>
                      <a:endParaRPr sz="3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3B47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4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100"/>
                        <a:buFont typeface="Arial"/>
                        <a:buNone/>
                      </a:pPr>
                      <a:r>
                        <a:rPr lang="en-US" sz="3100" u="none" cap="none" strike="noStrike">
                          <a:solidFill>
                            <a:schemeClr val="dk1"/>
                          </a:solidFill>
                        </a:rPr>
                        <a:t>8</a:t>
                      </a:r>
                      <a:endParaRPr sz="3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3B47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1270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100"/>
                        <a:buFont typeface="Arial"/>
                        <a:buNone/>
                      </a:pPr>
                      <a:r>
                        <a:rPr lang="en-US" sz="3100">
                          <a:solidFill>
                            <a:schemeClr val="dk1"/>
                          </a:solidFill>
                        </a:rPr>
                        <a:t>коучинг</a:t>
                      </a:r>
                      <a:endParaRPr sz="3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3B47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4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100"/>
                        <a:buFont typeface="Arial"/>
                        <a:buNone/>
                      </a:pPr>
                      <a:r>
                        <a:rPr lang="en-US" sz="31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sz="3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3B47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1270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100"/>
                        <a:buFont typeface="Arial"/>
                        <a:buNone/>
                      </a:pPr>
                      <a:r>
                        <a:rPr lang="en-US" sz="3100">
                          <a:solidFill>
                            <a:schemeClr val="dk1"/>
                          </a:solidFill>
                        </a:rPr>
                        <a:t>внешняя политика</a:t>
                      </a:r>
                      <a:endParaRPr sz="3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3B47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4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100"/>
                        <a:buFont typeface="Arial"/>
                        <a:buNone/>
                      </a:pPr>
                      <a:r>
                        <a:rPr lang="en-US" sz="3100" u="none" cap="none" strike="noStrike">
                          <a:solidFill>
                            <a:schemeClr val="dk1"/>
                          </a:solidFill>
                        </a:rPr>
                        <a:t>10</a:t>
                      </a:r>
                      <a:endParaRPr sz="3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3B47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3B47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1270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100"/>
                        <a:buFont typeface="Arial"/>
                        <a:buNone/>
                      </a:pPr>
                      <a:r>
                        <a:rPr lang="en-US" sz="3100">
                          <a:solidFill>
                            <a:schemeClr val="dk1"/>
                          </a:solidFill>
                        </a:rPr>
                        <a:t>проектное сотрудничество</a:t>
                      </a:r>
                      <a:endParaRPr sz="3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3B47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3B4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3B47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9" name="Google Shape;129;p3"/>
          <p:cNvSpPr txBox="1"/>
          <p:nvPr/>
        </p:nvSpPr>
        <p:spPr>
          <a:xfrm>
            <a:off x="12000318" y="1821525"/>
            <a:ext cx="687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127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Визуализация кластеризации LDA</a:t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B22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5740efa231_0_280"/>
          <p:cNvSpPr/>
          <p:nvPr/>
        </p:nvSpPr>
        <p:spPr>
          <a:xfrm>
            <a:off x="5048250" y="3948163"/>
            <a:ext cx="9010650" cy="4406900"/>
          </a:xfrm>
          <a:custGeom>
            <a:rect b="b" l="l" r="r" t="t"/>
            <a:pathLst>
              <a:path extrusionOk="0" h="4406900" w="9010650">
                <a:moveTo>
                  <a:pt x="0" y="165100"/>
                </a:moveTo>
                <a:lnTo>
                  <a:pt x="9010650" y="4406900"/>
                </a:lnTo>
                <a:lnTo>
                  <a:pt x="8985250" y="0"/>
                </a:lnTo>
                <a:lnTo>
                  <a:pt x="0" y="0"/>
                </a:lnTo>
                <a:lnTo>
                  <a:pt x="0" y="165100"/>
                </a:lnTo>
                <a:close/>
              </a:path>
            </a:pathLst>
          </a:custGeom>
          <a:gradFill>
            <a:gsLst>
              <a:gs pos="0">
                <a:srgbClr val="4F81BD"/>
              </a:gs>
              <a:gs pos="47000">
                <a:srgbClr val="AEC5E1"/>
              </a:gs>
              <a:gs pos="100000">
                <a:srgbClr val="DFE5E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25740efa231_0_280"/>
          <p:cNvSpPr txBox="1"/>
          <p:nvPr/>
        </p:nvSpPr>
        <p:spPr>
          <a:xfrm>
            <a:off x="18827538" y="28054"/>
            <a:ext cx="12903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508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 sz="8000">
                <a:solidFill>
                  <a:srgbClr val="FFFFFF"/>
                </a:solidFill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g25740efa231_0_2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896" y="10518771"/>
            <a:ext cx="3589500" cy="41067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25740efa231_0_280"/>
          <p:cNvSpPr txBox="1"/>
          <p:nvPr/>
        </p:nvSpPr>
        <p:spPr>
          <a:xfrm>
            <a:off x="1128713" y="5384800"/>
            <a:ext cx="359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27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25740efa231_0_280"/>
          <p:cNvSpPr/>
          <p:nvPr/>
        </p:nvSpPr>
        <p:spPr>
          <a:xfrm>
            <a:off x="18837739" y="-8"/>
            <a:ext cx="1269900" cy="1269900"/>
          </a:xfrm>
          <a:prstGeom prst="ellipse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5740efa231_0_280"/>
          <p:cNvSpPr txBox="1"/>
          <p:nvPr>
            <p:ph type="title"/>
          </p:nvPr>
        </p:nvSpPr>
        <p:spPr>
          <a:xfrm>
            <a:off x="478009" y="170894"/>
            <a:ext cx="16632600" cy="22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Топ-10 тем по «лайкам»: </a:t>
            </a:r>
            <a:endParaRPr b="0" i="0" sz="8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9508"/>
              <a:buNone/>
            </a:pPr>
            <a:r>
              <a:rPr b="0" i="0" lang="en-US" sz="677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 темы – 96,0% всех лайков, прочие 7 – 4,0%</a:t>
            </a:r>
            <a:b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140" name="Google Shape;140;g25740efa231_0_280"/>
          <p:cNvSpPr txBox="1"/>
          <p:nvPr/>
        </p:nvSpPr>
        <p:spPr>
          <a:xfrm>
            <a:off x="1732726" y="2627313"/>
            <a:ext cx="1631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27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Распределение тем по количеству «лайков» в LinkedIn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g25740efa231_0_2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6163" y="3863975"/>
            <a:ext cx="3589200" cy="46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25740efa231_0_280"/>
          <p:cNvSpPr txBox="1"/>
          <p:nvPr/>
        </p:nvSpPr>
        <p:spPr>
          <a:xfrm>
            <a:off x="3630613" y="6545263"/>
            <a:ext cx="960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00" spcFirstLastPara="1" rIns="3650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12 746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(70,7%)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25740efa231_0_280"/>
          <p:cNvSpPr txBox="1"/>
          <p:nvPr/>
        </p:nvSpPr>
        <p:spPr>
          <a:xfrm>
            <a:off x="3148050" y="3916500"/>
            <a:ext cx="1848000" cy="21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36500" spcFirstLastPara="1" rIns="3650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727</a:t>
            </a:r>
            <a:r>
              <a:rPr lang="en-US" sz="1700">
                <a:solidFill>
                  <a:schemeClr val="dk1"/>
                </a:solidFill>
              </a:rPr>
              <a:t> (</a:t>
            </a: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4,0%)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25740efa231_0_280"/>
          <p:cNvSpPr txBox="1"/>
          <p:nvPr/>
        </p:nvSpPr>
        <p:spPr>
          <a:xfrm>
            <a:off x="3684588" y="8475663"/>
            <a:ext cx="850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июн-23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25740efa231_0_280"/>
          <p:cNvSpPr txBox="1"/>
          <p:nvPr/>
        </p:nvSpPr>
        <p:spPr>
          <a:xfrm>
            <a:off x="3337638" y="4144513"/>
            <a:ext cx="1379700" cy="40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36500" spcFirstLastPara="1" rIns="3650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1 977</a:t>
            </a:r>
            <a:b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(11,0%)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25740efa231_0_280"/>
          <p:cNvSpPr txBox="1"/>
          <p:nvPr/>
        </p:nvSpPr>
        <p:spPr>
          <a:xfrm>
            <a:off x="3630613" y="4656138"/>
            <a:ext cx="960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00" spcFirstLastPara="1" rIns="3650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2 577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(14,3%)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25740efa231_0_280"/>
          <p:cNvSpPr txBox="1"/>
          <p:nvPr/>
        </p:nvSpPr>
        <p:spPr>
          <a:xfrm>
            <a:off x="3559175" y="3211513"/>
            <a:ext cx="11016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36500" spcFirstLastPara="1" rIns="3650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18 027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(100,0%)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25740efa231_0_280"/>
          <p:cNvSpPr/>
          <p:nvPr/>
        </p:nvSpPr>
        <p:spPr>
          <a:xfrm>
            <a:off x="3140075" y="8899525"/>
            <a:ext cx="285900" cy="214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25740efa231_0_280"/>
          <p:cNvSpPr/>
          <p:nvPr/>
        </p:nvSpPr>
        <p:spPr>
          <a:xfrm>
            <a:off x="3140075" y="9194800"/>
            <a:ext cx="285900" cy="214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25740efa231_0_280"/>
          <p:cNvSpPr/>
          <p:nvPr/>
        </p:nvSpPr>
        <p:spPr>
          <a:xfrm>
            <a:off x="3140075" y="9490075"/>
            <a:ext cx="285900" cy="214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25740efa231_0_280"/>
          <p:cNvSpPr/>
          <p:nvPr/>
        </p:nvSpPr>
        <p:spPr>
          <a:xfrm>
            <a:off x="3140075" y="9785350"/>
            <a:ext cx="285900" cy="214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25740efa231_0_280"/>
          <p:cNvSpPr txBox="1"/>
          <p:nvPr/>
        </p:nvSpPr>
        <p:spPr>
          <a:xfrm>
            <a:off x="3476625" y="9483725"/>
            <a:ext cx="3841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Ресурсы для поиска работы за границей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25740efa231_0_280"/>
          <p:cNvSpPr txBox="1"/>
          <p:nvPr/>
        </p:nvSpPr>
        <p:spPr>
          <a:xfrm>
            <a:off x="3476625" y="9188450"/>
            <a:ext cx="2020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Гайд для Джунов в IT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25740efa231_0_280"/>
          <p:cNvSpPr txBox="1"/>
          <p:nvPr/>
        </p:nvSpPr>
        <p:spPr>
          <a:xfrm>
            <a:off x="3476626" y="8893175"/>
            <a:ext cx="1247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Прочие темы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25740efa231_0_280"/>
          <p:cNvSpPr txBox="1"/>
          <p:nvPr/>
        </p:nvSpPr>
        <p:spPr>
          <a:xfrm>
            <a:off x="3476625" y="9779000"/>
            <a:ext cx="1565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Work-life balance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g25740efa231_0_2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98475" y="3863975"/>
            <a:ext cx="3589200" cy="46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25740efa231_0_280"/>
          <p:cNvSpPr/>
          <p:nvPr/>
        </p:nvSpPr>
        <p:spPr>
          <a:xfrm>
            <a:off x="13982700" y="7766050"/>
            <a:ext cx="2020889" cy="601664"/>
          </a:xfrm>
          <a:custGeom>
            <a:rect b="b" l="l" r="r" t="t"/>
            <a:pathLst>
              <a:path extrusionOk="0" h="601664" w="2020889">
                <a:moveTo>
                  <a:pt x="0" y="544513"/>
                </a:moveTo>
                <a:lnTo>
                  <a:pt x="2020888" y="0"/>
                </a:lnTo>
                <a:lnTo>
                  <a:pt x="2020888" y="57150"/>
                </a:lnTo>
                <a:lnTo>
                  <a:pt x="0" y="601663"/>
                </a:lnTo>
                <a:close/>
              </a:path>
            </a:pathLst>
          </a:custGeom>
          <a:solidFill>
            <a:srgbClr val="1A1B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25740efa231_0_280"/>
          <p:cNvSpPr/>
          <p:nvPr/>
        </p:nvSpPr>
        <p:spPr>
          <a:xfrm>
            <a:off x="13982700" y="7766050"/>
            <a:ext cx="2020889" cy="544514"/>
          </a:xfrm>
          <a:custGeom>
            <a:rect b="b" l="l" r="r" t="t"/>
            <a:pathLst>
              <a:path extrusionOk="0" h="544514" w="2020889">
                <a:moveTo>
                  <a:pt x="0" y="544513"/>
                </a:moveTo>
                <a:lnTo>
                  <a:pt x="2020888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25740efa231_0_280"/>
          <p:cNvSpPr/>
          <p:nvPr/>
        </p:nvSpPr>
        <p:spPr>
          <a:xfrm>
            <a:off x="13982700" y="7823200"/>
            <a:ext cx="2020889" cy="544514"/>
          </a:xfrm>
          <a:custGeom>
            <a:rect b="b" l="l" r="r" t="t"/>
            <a:pathLst>
              <a:path extrusionOk="0" h="544514" w="2020889">
                <a:moveTo>
                  <a:pt x="0" y="544513"/>
                </a:moveTo>
                <a:lnTo>
                  <a:pt x="2020888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25740efa231_0_280"/>
          <p:cNvSpPr txBox="1"/>
          <p:nvPr/>
        </p:nvSpPr>
        <p:spPr>
          <a:xfrm>
            <a:off x="14582650" y="5443513"/>
            <a:ext cx="819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00" spcFirstLastPara="1" rIns="3650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(5,5%)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25740efa231_0_280"/>
          <p:cNvSpPr txBox="1"/>
          <p:nvPr/>
        </p:nvSpPr>
        <p:spPr>
          <a:xfrm>
            <a:off x="14108150" y="4122750"/>
            <a:ext cx="1809600" cy="244500"/>
          </a:xfrm>
          <a:prstGeom prst="rect">
            <a:avLst/>
          </a:prstGeom>
          <a:solidFill>
            <a:srgbClr val="DFE5EF"/>
          </a:solidFill>
          <a:ln>
            <a:noFill/>
          </a:ln>
        </p:spPr>
        <p:txBody>
          <a:bodyPr anchorCtr="0" anchor="ctr" bIns="0" lIns="36500" spcFirstLastPara="1" rIns="3650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lang="en-US" sz="1700">
                <a:solidFill>
                  <a:schemeClr val="lt2"/>
                </a:solidFill>
              </a:rPr>
              <a:t> </a:t>
            </a:r>
            <a:r>
              <a:rPr b="0" i="0" lang="en-US" sz="1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(2,2%)</a:t>
            </a:r>
            <a:endParaRPr sz="1100"/>
          </a:p>
        </p:txBody>
      </p:sp>
      <p:sp>
        <p:nvSpPr>
          <p:cNvPr id="162" name="Google Shape;162;g25740efa231_0_280"/>
          <p:cNvSpPr txBox="1"/>
          <p:nvPr/>
        </p:nvSpPr>
        <p:spPr>
          <a:xfrm>
            <a:off x="14566900" y="8475663"/>
            <a:ext cx="850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июн-23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25740efa231_0_280"/>
          <p:cNvSpPr txBox="1"/>
          <p:nvPr/>
        </p:nvSpPr>
        <p:spPr>
          <a:xfrm>
            <a:off x="14069650" y="4367250"/>
            <a:ext cx="1848000" cy="340800"/>
          </a:xfrm>
          <a:prstGeom prst="rect">
            <a:avLst/>
          </a:prstGeom>
          <a:solidFill>
            <a:srgbClr val="C3CFE1"/>
          </a:solidFill>
          <a:ln>
            <a:noFill/>
          </a:ln>
        </p:spPr>
        <p:txBody>
          <a:bodyPr anchorCtr="0" anchor="ctr" bIns="0" lIns="36500" spcFirstLastPara="1" rIns="3650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en-US" sz="1800">
                <a:solidFill>
                  <a:schemeClr val="lt2"/>
                </a:solidFill>
              </a:rPr>
              <a:t> </a:t>
            </a:r>
            <a:r>
              <a:rPr b="0" i="0" lang="en-US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(2,8%)</a:t>
            </a:r>
            <a:endParaRPr b="0" i="0" sz="1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25740efa231_0_280"/>
          <p:cNvSpPr txBox="1"/>
          <p:nvPr/>
        </p:nvSpPr>
        <p:spPr>
          <a:xfrm>
            <a:off x="14582775" y="6089650"/>
            <a:ext cx="819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00" spcFirstLastPara="1" rIns="3650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(5,5%)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25740efa231_0_280"/>
          <p:cNvSpPr txBox="1"/>
          <p:nvPr/>
        </p:nvSpPr>
        <p:spPr>
          <a:xfrm>
            <a:off x="14582638" y="4795825"/>
            <a:ext cx="819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00" spcFirstLastPara="1" rIns="3650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(5,0%)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25740efa231_0_280"/>
          <p:cNvSpPr txBox="1"/>
          <p:nvPr/>
        </p:nvSpPr>
        <p:spPr>
          <a:xfrm>
            <a:off x="14582775" y="6959600"/>
            <a:ext cx="819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00" spcFirstLastPara="1" rIns="3650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55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(7,6%)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25740efa231_0_280"/>
          <p:cNvSpPr txBox="1"/>
          <p:nvPr/>
        </p:nvSpPr>
        <p:spPr>
          <a:xfrm>
            <a:off x="14512925" y="7789863"/>
            <a:ext cx="960300" cy="549300"/>
          </a:xfrm>
          <a:prstGeom prst="rect">
            <a:avLst/>
          </a:prstGeom>
          <a:solidFill>
            <a:srgbClr val="003964"/>
          </a:solidFill>
          <a:ln>
            <a:noFill/>
          </a:ln>
        </p:spPr>
        <p:txBody>
          <a:bodyPr anchorCtr="0" anchor="ctr" bIns="0" lIns="36500" spcFirstLastPara="1" rIns="3650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520</a:t>
            </a:r>
            <a:b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(71,5%)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25740efa231_0_280"/>
          <p:cNvSpPr txBox="1"/>
          <p:nvPr/>
        </p:nvSpPr>
        <p:spPr>
          <a:xfrm>
            <a:off x="14441488" y="3268663"/>
            <a:ext cx="11016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36500" spcFirstLastPara="1" rIns="3650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727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(100,0%)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25740efa231_0_280"/>
          <p:cNvSpPr/>
          <p:nvPr/>
        </p:nvSpPr>
        <p:spPr>
          <a:xfrm>
            <a:off x="14041438" y="9490075"/>
            <a:ext cx="285900" cy="214200"/>
          </a:xfrm>
          <a:prstGeom prst="rect">
            <a:avLst/>
          </a:prstGeom>
          <a:solidFill>
            <a:srgbClr val="9DB1C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25740efa231_0_280"/>
          <p:cNvSpPr/>
          <p:nvPr/>
        </p:nvSpPr>
        <p:spPr>
          <a:xfrm>
            <a:off x="14041438" y="8899525"/>
            <a:ext cx="285900" cy="214200"/>
          </a:xfrm>
          <a:prstGeom prst="rect">
            <a:avLst/>
          </a:prstGeom>
          <a:solidFill>
            <a:srgbClr val="DFE5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25740efa231_0_280"/>
          <p:cNvSpPr/>
          <p:nvPr/>
        </p:nvSpPr>
        <p:spPr>
          <a:xfrm>
            <a:off x="14041438" y="9194800"/>
            <a:ext cx="285900" cy="214200"/>
          </a:xfrm>
          <a:prstGeom prst="rect">
            <a:avLst/>
          </a:prstGeom>
          <a:solidFill>
            <a:srgbClr val="C3CFE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25740efa231_0_280"/>
          <p:cNvSpPr/>
          <p:nvPr/>
        </p:nvSpPr>
        <p:spPr>
          <a:xfrm>
            <a:off x="14041438" y="9785350"/>
            <a:ext cx="285900" cy="214200"/>
          </a:xfrm>
          <a:prstGeom prst="rect">
            <a:avLst/>
          </a:prstGeom>
          <a:solidFill>
            <a:srgbClr val="6F8DB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25740efa231_0_280"/>
          <p:cNvSpPr/>
          <p:nvPr/>
        </p:nvSpPr>
        <p:spPr>
          <a:xfrm>
            <a:off x="14041438" y="10080625"/>
            <a:ext cx="285900" cy="214200"/>
          </a:xfrm>
          <a:prstGeom prst="rect">
            <a:avLst/>
          </a:prstGeom>
          <a:solidFill>
            <a:srgbClr val="4C6C9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25740efa231_0_280"/>
          <p:cNvSpPr/>
          <p:nvPr/>
        </p:nvSpPr>
        <p:spPr>
          <a:xfrm>
            <a:off x="14041438" y="10375900"/>
            <a:ext cx="285900" cy="214200"/>
          </a:xfrm>
          <a:prstGeom prst="rect">
            <a:avLst/>
          </a:prstGeom>
          <a:solidFill>
            <a:srgbClr val="364D6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25740efa231_0_280"/>
          <p:cNvSpPr/>
          <p:nvPr/>
        </p:nvSpPr>
        <p:spPr>
          <a:xfrm>
            <a:off x="14041438" y="10671175"/>
            <a:ext cx="285900" cy="214200"/>
          </a:xfrm>
          <a:prstGeom prst="rect">
            <a:avLst/>
          </a:prstGeom>
          <a:solidFill>
            <a:srgbClr val="00396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25740efa231_0_280"/>
          <p:cNvSpPr txBox="1"/>
          <p:nvPr/>
        </p:nvSpPr>
        <p:spPr>
          <a:xfrm>
            <a:off x="14377988" y="9188450"/>
            <a:ext cx="4033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Опыт участия в IT митапах, конференциях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25740efa231_0_280"/>
          <p:cNvSpPr txBox="1"/>
          <p:nvPr/>
        </p:nvSpPr>
        <p:spPr>
          <a:xfrm>
            <a:off x="14377988" y="8893175"/>
            <a:ext cx="3935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Зачем QA и IT-шникам изучать англ. язык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25740efa231_0_280"/>
          <p:cNvSpPr txBox="1"/>
          <p:nvPr/>
        </p:nvSpPr>
        <p:spPr>
          <a:xfrm>
            <a:off x="14377988" y="9779000"/>
            <a:ext cx="34719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Поиск работы, проектов, возмож-тей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25740efa231_0_280"/>
          <p:cNvSpPr txBox="1"/>
          <p:nvPr/>
        </p:nvSpPr>
        <p:spPr>
          <a:xfrm>
            <a:off x="14377988" y="10074275"/>
            <a:ext cx="33513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Вакансии IT специалистов и trainee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25740efa231_0_280"/>
          <p:cNvSpPr txBox="1"/>
          <p:nvPr/>
        </p:nvSpPr>
        <p:spPr>
          <a:xfrm>
            <a:off x="14377988" y="9483725"/>
            <a:ext cx="19986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Вопросы на собесед.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25740efa231_0_280"/>
          <p:cNvSpPr txBox="1"/>
          <p:nvPr/>
        </p:nvSpPr>
        <p:spPr>
          <a:xfrm>
            <a:off x="14377987" y="10369550"/>
            <a:ext cx="4795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Шпаргалка по IT словам на англ. языке или по GIT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25740efa231_0_280"/>
          <p:cNvSpPr txBox="1"/>
          <p:nvPr/>
        </p:nvSpPr>
        <p:spPr>
          <a:xfrm>
            <a:off x="14377988" y="10664825"/>
            <a:ext cx="37956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Таблица навыков и карьерная карта PM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25740efa231_0_280"/>
          <p:cNvSpPr/>
          <p:nvPr/>
        </p:nvSpPr>
        <p:spPr>
          <a:xfrm>
            <a:off x="2168525" y="3940175"/>
            <a:ext cx="838200" cy="4446600"/>
          </a:xfrm>
          <a:prstGeom prst="leftBrace">
            <a:avLst>
              <a:gd fmla="val 8333" name="adj1"/>
              <a:gd fmla="val 50000" name="adj2"/>
            </a:avLst>
          </a:prstGeom>
          <a:solidFill>
            <a:srgbClr val="1A1B2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25740efa231_0_280"/>
          <p:cNvSpPr txBox="1"/>
          <p:nvPr/>
        </p:nvSpPr>
        <p:spPr>
          <a:xfrm rot="-5400000">
            <a:off x="229589" y="5824394"/>
            <a:ext cx="329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Распределение всех тем (100%)</a:t>
            </a:r>
            <a:endParaRPr/>
          </a:p>
        </p:txBody>
      </p:sp>
      <p:sp>
        <p:nvSpPr>
          <p:cNvPr id="185" name="Google Shape;185;g25740efa231_0_280"/>
          <p:cNvSpPr/>
          <p:nvPr/>
        </p:nvSpPr>
        <p:spPr>
          <a:xfrm rot="10800000">
            <a:off x="16019463" y="3924288"/>
            <a:ext cx="838200" cy="4446600"/>
          </a:xfrm>
          <a:prstGeom prst="leftBrace">
            <a:avLst>
              <a:gd fmla="val 8333" name="adj1"/>
              <a:gd fmla="val 50000" name="adj2"/>
            </a:avLst>
          </a:prstGeom>
          <a:solidFill>
            <a:srgbClr val="1A1B2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25740efa231_0_280"/>
          <p:cNvSpPr txBox="1"/>
          <p:nvPr/>
        </p:nvSpPr>
        <p:spPr>
          <a:xfrm rot="-5400000">
            <a:off x="15889344" y="5643651"/>
            <a:ext cx="329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Расшифровка категории «Прочие темы»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(4,0% от всех тем)</a:t>
            </a:r>
            <a:endParaRPr/>
          </a:p>
        </p:txBody>
      </p:sp>
      <p:sp>
        <p:nvSpPr>
          <p:cNvPr id="187" name="Google Shape;187;g25740efa231_0_280"/>
          <p:cNvSpPr/>
          <p:nvPr/>
        </p:nvSpPr>
        <p:spPr>
          <a:xfrm rot="10800000">
            <a:off x="5135713" y="4094275"/>
            <a:ext cx="247500" cy="4214700"/>
          </a:xfrm>
          <a:prstGeom prst="leftBrace">
            <a:avLst>
              <a:gd fmla="val 8333" name="adj1"/>
              <a:gd fmla="val 50000" name="adj2"/>
            </a:avLst>
          </a:prstGeom>
          <a:solidFill>
            <a:srgbClr val="1A1B2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25740efa231_0_280"/>
          <p:cNvSpPr txBox="1"/>
          <p:nvPr/>
        </p:nvSpPr>
        <p:spPr>
          <a:xfrm>
            <a:off x="5302249" y="5539849"/>
            <a:ext cx="1848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96% всех лайков приходится на три темы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B22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740efa231_0_426"/>
          <p:cNvSpPr txBox="1"/>
          <p:nvPr/>
        </p:nvSpPr>
        <p:spPr>
          <a:xfrm>
            <a:off x="18827538" y="28054"/>
            <a:ext cx="12903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508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 sz="8000">
                <a:solidFill>
                  <a:srgbClr val="FFFFFF"/>
                </a:solidFill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g25740efa231_0_4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896" y="10518771"/>
            <a:ext cx="3589500" cy="41067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25740efa231_0_426"/>
          <p:cNvSpPr txBox="1"/>
          <p:nvPr/>
        </p:nvSpPr>
        <p:spPr>
          <a:xfrm>
            <a:off x="4302750" y="4733463"/>
            <a:ext cx="145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27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25740efa231_0_426"/>
          <p:cNvSpPr txBox="1"/>
          <p:nvPr/>
        </p:nvSpPr>
        <p:spPr>
          <a:xfrm>
            <a:off x="561150" y="5673900"/>
            <a:ext cx="358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27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25740efa231_0_426"/>
          <p:cNvSpPr/>
          <p:nvPr/>
        </p:nvSpPr>
        <p:spPr>
          <a:xfrm>
            <a:off x="18837739" y="-8"/>
            <a:ext cx="1269900" cy="1269900"/>
          </a:xfrm>
          <a:prstGeom prst="ellipse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25740efa231_0_426"/>
          <p:cNvSpPr txBox="1"/>
          <p:nvPr>
            <p:ph type="title"/>
          </p:nvPr>
        </p:nvSpPr>
        <p:spPr>
          <a:xfrm>
            <a:off x="766959" y="507619"/>
            <a:ext cx="16632600" cy="22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Топ 10-тем по наставничеству: </a:t>
            </a:r>
            <a:br>
              <a:rPr b="0" i="0" lang="en-US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677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три главные темы – 96% всех лайков</a:t>
            </a:r>
            <a:b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cxnSp>
        <p:nvCxnSpPr>
          <p:cNvPr id="199" name="Google Shape;199;g25740efa231_0_426"/>
          <p:cNvCxnSpPr/>
          <p:nvPr/>
        </p:nvCxnSpPr>
        <p:spPr>
          <a:xfrm>
            <a:off x="3071813" y="5575300"/>
            <a:ext cx="66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200" name="Google Shape;200;g25740efa231_0_426"/>
          <p:cNvCxnSpPr/>
          <p:nvPr/>
        </p:nvCxnSpPr>
        <p:spPr>
          <a:xfrm>
            <a:off x="13495338" y="4086225"/>
            <a:ext cx="66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201" name="Google Shape;201;g25740efa231_0_426"/>
          <p:cNvCxnSpPr/>
          <p:nvPr/>
        </p:nvCxnSpPr>
        <p:spPr>
          <a:xfrm>
            <a:off x="10517188" y="4108450"/>
            <a:ext cx="66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202" name="Google Shape;202;g25740efa231_0_426"/>
          <p:cNvCxnSpPr/>
          <p:nvPr/>
        </p:nvCxnSpPr>
        <p:spPr>
          <a:xfrm>
            <a:off x="4560888" y="4845050"/>
            <a:ext cx="66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203" name="Google Shape;203;g25740efa231_0_426"/>
          <p:cNvCxnSpPr/>
          <p:nvPr/>
        </p:nvCxnSpPr>
        <p:spPr>
          <a:xfrm>
            <a:off x="9028113" y="4119563"/>
            <a:ext cx="66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204" name="Google Shape;204;g25740efa231_0_426"/>
          <p:cNvCxnSpPr/>
          <p:nvPr/>
        </p:nvCxnSpPr>
        <p:spPr>
          <a:xfrm>
            <a:off x="7539038" y="4135438"/>
            <a:ext cx="66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205" name="Google Shape;205;g25740efa231_0_426"/>
          <p:cNvCxnSpPr/>
          <p:nvPr/>
        </p:nvCxnSpPr>
        <p:spPr>
          <a:xfrm>
            <a:off x="6049963" y="4283075"/>
            <a:ext cx="66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206" name="Google Shape;206;g25740efa231_0_426"/>
          <p:cNvCxnSpPr/>
          <p:nvPr/>
        </p:nvCxnSpPr>
        <p:spPr>
          <a:xfrm>
            <a:off x="16473488" y="4076700"/>
            <a:ext cx="66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207" name="Google Shape;207;g25740efa231_0_426"/>
          <p:cNvCxnSpPr/>
          <p:nvPr/>
        </p:nvCxnSpPr>
        <p:spPr>
          <a:xfrm>
            <a:off x="14984413" y="4081463"/>
            <a:ext cx="66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208" name="Google Shape;208;g25740efa231_0_426"/>
          <p:cNvCxnSpPr/>
          <p:nvPr/>
        </p:nvCxnSpPr>
        <p:spPr>
          <a:xfrm>
            <a:off x="12006263" y="4097338"/>
            <a:ext cx="66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09" name="Google Shape;209;g25740efa231_0_426"/>
          <p:cNvSpPr/>
          <p:nvPr/>
        </p:nvSpPr>
        <p:spPr>
          <a:xfrm>
            <a:off x="9688513" y="4108450"/>
            <a:ext cx="828600" cy="11100"/>
          </a:xfrm>
          <a:prstGeom prst="rect">
            <a:avLst/>
          </a:prstGeom>
          <a:solidFill>
            <a:srgbClr val="33B47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25740efa231_0_426"/>
          <p:cNvSpPr/>
          <p:nvPr/>
        </p:nvSpPr>
        <p:spPr>
          <a:xfrm>
            <a:off x="14155738" y="4081463"/>
            <a:ext cx="828600" cy="4800"/>
          </a:xfrm>
          <a:prstGeom prst="rect">
            <a:avLst/>
          </a:prstGeom>
          <a:solidFill>
            <a:srgbClr val="33B47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25740efa231_0_426"/>
          <p:cNvSpPr/>
          <p:nvPr/>
        </p:nvSpPr>
        <p:spPr>
          <a:xfrm>
            <a:off x="11177588" y="4097338"/>
            <a:ext cx="828600" cy="11100"/>
          </a:xfrm>
          <a:prstGeom prst="rect">
            <a:avLst/>
          </a:prstGeom>
          <a:solidFill>
            <a:srgbClr val="33B47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25740efa231_0_426"/>
          <p:cNvSpPr/>
          <p:nvPr/>
        </p:nvSpPr>
        <p:spPr>
          <a:xfrm>
            <a:off x="12666663" y="4086225"/>
            <a:ext cx="828600" cy="11100"/>
          </a:xfrm>
          <a:prstGeom prst="rect">
            <a:avLst/>
          </a:prstGeom>
          <a:solidFill>
            <a:srgbClr val="33B47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25740efa231_0_426"/>
          <p:cNvSpPr/>
          <p:nvPr/>
        </p:nvSpPr>
        <p:spPr>
          <a:xfrm>
            <a:off x="15644813" y="4076700"/>
            <a:ext cx="828600" cy="4800"/>
          </a:xfrm>
          <a:prstGeom prst="rect">
            <a:avLst/>
          </a:prstGeom>
          <a:solidFill>
            <a:srgbClr val="33B47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g25740efa231_0_4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0388" y="3673475"/>
            <a:ext cx="16545000" cy="56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25740efa231_0_426"/>
          <p:cNvSpPr txBox="1"/>
          <p:nvPr/>
        </p:nvSpPr>
        <p:spPr>
          <a:xfrm>
            <a:off x="14357350" y="3919538"/>
            <a:ext cx="425400" cy="328500"/>
          </a:xfrm>
          <a:prstGeom prst="rect">
            <a:avLst/>
          </a:prstGeom>
          <a:solidFill>
            <a:srgbClr val="33B471"/>
          </a:solidFill>
          <a:ln>
            <a:noFill/>
          </a:ln>
        </p:spPr>
        <p:txBody>
          <a:bodyPr anchorCtr="0" anchor="ctr" bIns="0" lIns="42850" spcFirstLastPara="1" rIns="4285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25740efa231_0_426"/>
          <p:cNvSpPr txBox="1"/>
          <p:nvPr/>
        </p:nvSpPr>
        <p:spPr>
          <a:xfrm>
            <a:off x="6564313" y="9271000"/>
            <a:ext cx="11223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Таблица навыков и карьерная карта PM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25740efa231_0_426"/>
          <p:cNvSpPr txBox="1"/>
          <p:nvPr/>
        </p:nvSpPr>
        <p:spPr>
          <a:xfrm>
            <a:off x="2203450" y="9271000"/>
            <a:ext cx="9096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Work-life balance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25740efa231_0_426"/>
          <p:cNvSpPr txBox="1"/>
          <p:nvPr/>
        </p:nvSpPr>
        <p:spPr>
          <a:xfrm>
            <a:off x="8401050" y="3963988"/>
            <a:ext cx="425400" cy="328500"/>
          </a:xfrm>
          <a:prstGeom prst="rect">
            <a:avLst/>
          </a:prstGeom>
          <a:solidFill>
            <a:srgbClr val="33B471"/>
          </a:solidFill>
          <a:ln>
            <a:noFill/>
          </a:ln>
        </p:spPr>
        <p:txBody>
          <a:bodyPr anchorCtr="0" anchor="ctr" bIns="0" lIns="42850" spcFirstLastPara="1" rIns="4285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55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25740efa231_0_426"/>
          <p:cNvSpPr txBox="1"/>
          <p:nvPr/>
        </p:nvSpPr>
        <p:spPr>
          <a:xfrm>
            <a:off x="17241838" y="9271000"/>
            <a:ext cx="612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Всего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25740efa231_0_426"/>
          <p:cNvSpPr txBox="1"/>
          <p:nvPr/>
        </p:nvSpPr>
        <p:spPr>
          <a:xfrm>
            <a:off x="12450763" y="9271000"/>
            <a:ext cx="12621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Вопросы на собесед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25740efa231_0_426"/>
          <p:cNvSpPr txBox="1"/>
          <p:nvPr/>
        </p:nvSpPr>
        <p:spPr>
          <a:xfrm>
            <a:off x="13790613" y="9271000"/>
            <a:ext cx="15606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Опыт участия в IT митапах, конференциях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25740efa231_0_426"/>
          <p:cNvSpPr txBox="1"/>
          <p:nvPr/>
        </p:nvSpPr>
        <p:spPr>
          <a:xfrm>
            <a:off x="12868275" y="3927475"/>
            <a:ext cx="425400" cy="328500"/>
          </a:xfrm>
          <a:prstGeom prst="rect">
            <a:avLst/>
          </a:prstGeom>
          <a:solidFill>
            <a:srgbClr val="33B471"/>
          </a:solidFill>
          <a:ln>
            <a:noFill/>
          </a:ln>
        </p:spPr>
        <p:txBody>
          <a:bodyPr anchorCtr="0" anchor="ctr" bIns="0" lIns="42850" spcFirstLastPara="1" rIns="4285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25740efa231_0_426"/>
          <p:cNvSpPr txBox="1"/>
          <p:nvPr/>
        </p:nvSpPr>
        <p:spPr>
          <a:xfrm>
            <a:off x="15846425" y="3914775"/>
            <a:ext cx="425400" cy="328500"/>
          </a:xfrm>
          <a:prstGeom prst="rect">
            <a:avLst/>
          </a:prstGeom>
          <a:solidFill>
            <a:srgbClr val="33B471"/>
          </a:solidFill>
          <a:ln>
            <a:noFill/>
          </a:ln>
        </p:spPr>
        <p:txBody>
          <a:bodyPr anchorCtr="0" anchor="ctr" bIns="0" lIns="42850" spcFirstLastPara="1" rIns="4285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25740efa231_0_426"/>
          <p:cNvSpPr txBox="1"/>
          <p:nvPr/>
        </p:nvSpPr>
        <p:spPr>
          <a:xfrm>
            <a:off x="15428913" y="9271000"/>
            <a:ext cx="12606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Зачем QA и IT-шникам изучать англ. язык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25740efa231_0_426"/>
          <p:cNvSpPr txBox="1"/>
          <p:nvPr/>
        </p:nvSpPr>
        <p:spPr>
          <a:xfrm>
            <a:off x="10848975" y="9271000"/>
            <a:ext cx="1487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Вакансии IT специалистов и trainee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25740efa231_0_426"/>
          <p:cNvSpPr txBox="1"/>
          <p:nvPr/>
        </p:nvSpPr>
        <p:spPr>
          <a:xfrm>
            <a:off x="11379200" y="3938588"/>
            <a:ext cx="425400" cy="328500"/>
          </a:xfrm>
          <a:prstGeom prst="rect">
            <a:avLst/>
          </a:prstGeom>
          <a:solidFill>
            <a:srgbClr val="33B471"/>
          </a:solidFill>
          <a:ln>
            <a:noFill/>
          </a:ln>
        </p:spPr>
        <p:txBody>
          <a:bodyPr anchorCtr="0" anchor="ctr" bIns="0" lIns="42850" spcFirstLastPara="1" rIns="4285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25740efa231_0_426"/>
          <p:cNvSpPr txBox="1"/>
          <p:nvPr/>
        </p:nvSpPr>
        <p:spPr>
          <a:xfrm>
            <a:off x="9490075" y="9271000"/>
            <a:ext cx="12270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Поиск работы, проектов, возмож-тей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25740efa231_0_426"/>
          <p:cNvSpPr txBox="1"/>
          <p:nvPr/>
        </p:nvSpPr>
        <p:spPr>
          <a:xfrm>
            <a:off x="9890125" y="3949700"/>
            <a:ext cx="425400" cy="328500"/>
          </a:xfrm>
          <a:prstGeom prst="rect">
            <a:avLst/>
          </a:prstGeom>
          <a:solidFill>
            <a:srgbClr val="33B471"/>
          </a:solidFill>
          <a:ln>
            <a:noFill/>
          </a:ln>
        </p:spPr>
        <p:txBody>
          <a:bodyPr anchorCtr="0" anchor="ctr" bIns="0" lIns="42850" spcFirstLastPara="1" rIns="4285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25740efa231_0_426"/>
          <p:cNvSpPr txBox="1"/>
          <p:nvPr/>
        </p:nvSpPr>
        <p:spPr>
          <a:xfrm>
            <a:off x="7870825" y="9271000"/>
            <a:ext cx="14859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Шпаргалка по IT словам на англ. языке или по GIT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25740efa231_0_426"/>
          <p:cNvSpPr txBox="1"/>
          <p:nvPr/>
        </p:nvSpPr>
        <p:spPr>
          <a:xfrm>
            <a:off x="3551238" y="9271000"/>
            <a:ext cx="11907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Ресурсы для поиска работы за границей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25740efa231_0_426"/>
          <p:cNvSpPr txBox="1"/>
          <p:nvPr/>
        </p:nvSpPr>
        <p:spPr>
          <a:xfrm>
            <a:off x="5002213" y="9271000"/>
            <a:ext cx="12669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Гайд для Джунов в IT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25740efa231_0_426"/>
          <p:cNvSpPr txBox="1"/>
          <p:nvPr/>
        </p:nvSpPr>
        <p:spPr>
          <a:xfrm>
            <a:off x="6710275" y="4108450"/>
            <a:ext cx="828600" cy="174600"/>
          </a:xfrm>
          <a:prstGeom prst="rect">
            <a:avLst/>
          </a:prstGeom>
          <a:solidFill>
            <a:srgbClr val="33B471"/>
          </a:solidFill>
          <a:ln>
            <a:noFill/>
          </a:ln>
        </p:spPr>
        <p:txBody>
          <a:bodyPr anchorCtr="0" anchor="ctr" bIns="0" lIns="42850" spcFirstLastPara="1" rIns="4285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520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25740efa231_0_426"/>
          <p:cNvSpPr/>
          <p:nvPr/>
        </p:nvSpPr>
        <p:spPr>
          <a:xfrm>
            <a:off x="4573587" y="8134491"/>
            <a:ext cx="5754600" cy="810600"/>
          </a:xfrm>
          <a:prstGeom prst="wedgeRectCallout">
            <a:avLst>
              <a:gd fmla="val -74908" name="adj1"/>
              <a:gd fmla="val -150335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Главная тема 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work-life balance (71%)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25740efa231_0_426"/>
          <p:cNvSpPr/>
          <p:nvPr/>
        </p:nvSpPr>
        <p:spPr>
          <a:xfrm>
            <a:off x="4832695" y="6244812"/>
            <a:ext cx="3406200" cy="1189800"/>
          </a:xfrm>
          <a:prstGeom prst="wedgeRectCallout">
            <a:avLst>
              <a:gd fmla="val -55702" name="adj1"/>
              <a:gd fmla="val -139244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Второе место у темы «Ресурсы для поиска работы за границей» (14%)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25740efa231_0_426"/>
          <p:cNvSpPr/>
          <p:nvPr/>
        </p:nvSpPr>
        <p:spPr>
          <a:xfrm>
            <a:off x="8733118" y="5349006"/>
            <a:ext cx="3104700" cy="1189800"/>
          </a:xfrm>
          <a:prstGeom prst="wedgeRectCallout">
            <a:avLst>
              <a:gd fmla="val -132001" name="adj1"/>
              <a:gd fmla="val -118361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Третье место у темы «Гайды для джунов в IT» (11%)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25740efa231_0_426"/>
          <p:cNvSpPr txBox="1"/>
          <p:nvPr/>
        </p:nvSpPr>
        <p:spPr>
          <a:xfrm>
            <a:off x="1830388" y="3005760"/>
            <a:ext cx="16178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27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Распределение тем по количеству лайков в LinkedIn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25740efa231_0_426"/>
          <p:cNvSpPr/>
          <p:nvPr/>
        </p:nvSpPr>
        <p:spPr>
          <a:xfrm>
            <a:off x="20712113" y="1269892"/>
            <a:ext cx="12498600" cy="1380600"/>
          </a:xfrm>
          <a:prstGeom prst="rect">
            <a:avLst/>
          </a:prstGeom>
          <a:solidFill>
            <a:srgbClr val="FFC00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Если первый слайд не зашел, то хотя бы этот вставить лучше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